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EB Garamond Medium"/>
      <p:regular r:id="rId18"/>
      <p:bold r:id="rId19"/>
      <p:italic r:id="rId20"/>
      <p:boldItalic r:id="rId21"/>
    </p:embeddedFont>
    <p:embeddedFont>
      <p:font typeface="EB Garamond"/>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EBGaramondMedium-italic.fntdata"/><Relationship Id="rId22" Type="http://schemas.openxmlformats.org/officeDocument/2006/relationships/font" Target="fonts/EBGaramond-regular.fntdata"/><Relationship Id="rId21" Type="http://schemas.openxmlformats.org/officeDocument/2006/relationships/font" Target="fonts/EBGaramondMedium-boldItalic.fntdata"/><Relationship Id="rId24" Type="http://schemas.openxmlformats.org/officeDocument/2006/relationships/font" Target="fonts/EBGaramond-italic.fntdata"/><Relationship Id="rId23" Type="http://schemas.openxmlformats.org/officeDocument/2006/relationships/font" Target="fonts/EBGaramon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EBGaramond-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EBGaramondMedium-bold.fntdata"/><Relationship Id="rId18" Type="http://schemas.openxmlformats.org/officeDocument/2006/relationships/font" Target="fonts/EBGaramondMedium-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g31bdd7cc6df_0_0:notes"/>
          <p:cNvSpPr txBox="1"/>
          <p:nvPr>
            <p:ph idx="1" type="body"/>
          </p:nvPr>
        </p:nvSpPr>
        <p:spPr>
          <a:xfrm>
            <a:off x="686421" y="4400238"/>
            <a:ext cx="5485200" cy="360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g31bdd7cc6df_0_0:notes"/>
          <p:cNvSpPr/>
          <p:nvPr>
            <p:ph idx="2" type="sldImg"/>
          </p:nvPr>
        </p:nvSpPr>
        <p:spPr>
          <a:xfrm>
            <a:off x="701274" y="1143000"/>
            <a:ext cx="5455200" cy="3085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1bdd7cc6df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1bdd7cc6df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1bdd7cc6df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1bdd7cc6df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1bdd7cc6df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1bdd7cc6df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9510677ef6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9510677ef6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1bdd7cc6df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1bdd7cc6df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1bdd7cc6d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1bdd7cc6d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1bdd7cc6df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1bdd7cc6df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1bdd7cc6df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1bdd7cc6df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1bdd7cc6df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1bdd7cc6df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1bdd7cc6df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1bdd7cc6df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rgbClr val="1155CC"/>
              </a:buClr>
              <a:buSzPts val="5200"/>
              <a:buFont typeface="EB Garamond"/>
              <a:buNone/>
              <a:defRPr b="1" sz="5200">
                <a:solidFill>
                  <a:srgbClr val="1155CC"/>
                </a:solidFill>
                <a:latin typeface="EB Garamond"/>
                <a:ea typeface="EB Garamond"/>
                <a:cs typeface="EB Garamond"/>
                <a:sym typeface="EB Garamon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dk1"/>
              </a:buClr>
              <a:buSzPts val="2800"/>
              <a:buNone/>
              <a:defRPr sz="28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81000" lvl="0" marL="457200" rtl="0" algn="ctr">
              <a:spcBef>
                <a:spcPts val="0"/>
              </a:spcBef>
              <a:spcAft>
                <a:spcPts val="0"/>
              </a:spcAft>
              <a:buSzPts val="2400"/>
              <a:buChar char="●"/>
              <a:defRPr/>
            </a:lvl1pPr>
            <a:lvl2pPr indent="-355600" lvl="1" marL="914400" rtl="0" algn="ctr">
              <a:spcBef>
                <a:spcPts val="0"/>
              </a:spcBef>
              <a:spcAft>
                <a:spcPts val="0"/>
              </a:spcAft>
              <a:buSzPts val="2000"/>
              <a:buChar char="○"/>
              <a:defRPr/>
            </a:lvl2pPr>
            <a:lvl3pPr indent="-355600" lvl="2" marL="1371600" rtl="0" algn="ctr">
              <a:spcBef>
                <a:spcPts val="0"/>
              </a:spcBef>
              <a:spcAft>
                <a:spcPts val="0"/>
              </a:spcAft>
              <a:buSzPts val="2000"/>
              <a:buChar char="■"/>
              <a:defRPr/>
            </a:lvl3pPr>
            <a:lvl4pPr indent="-355600" lvl="3" marL="1828800" rtl="0" algn="ctr">
              <a:spcBef>
                <a:spcPts val="0"/>
              </a:spcBef>
              <a:spcAft>
                <a:spcPts val="0"/>
              </a:spcAft>
              <a:buSzPts val="2000"/>
              <a:buChar char="●"/>
              <a:defRPr/>
            </a:lvl4pPr>
            <a:lvl5pPr indent="-355600" lvl="4" marL="2286000" rtl="0" algn="ctr">
              <a:spcBef>
                <a:spcPts val="0"/>
              </a:spcBef>
              <a:spcAft>
                <a:spcPts val="0"/>
              </a:spcAft>
              <a:buSzPts val="2000"/>
              <a:buChar char="○"/>
              <a:defRPr/>
            </a:lvl5pPr>
            <a:lvl6pPr indent="-355600" lvl="5" marL="2743200" rtl="0" algn="ctr">
              <a:spcBef>
                <a:spcPts val="0"/>
              </a:spcBef>
              <a:spcAft>
                <a:spcPts val="0"/>
              </a:spcAft>
              <a:buSzPts val="2000"/>
              <a:buChar char="■"/>
              <a:defRPr/>
            </a:lvl6pPr>
            <a:lvl7pPr indent="-355600" lvl="6" marL="3200400" rtl="0" algn="ctr">
              <a:spcBef>
                <a:spcPts val="0"/>
              </a:spcBef>
              <a:spcAft>
                <a:spcPts val="0"/>
              </a:spcAft>
              <a:buSzPts val="2000"/>
              <a:buChar char="●"/>
              <a:defRPr/>
            </a:lvl7pPr>
            <a:lvl8pPr indent="-355600" lvl="7" marL="3657600" rtl="0" algn="ctr">
              <a:spcBef>
                <a:spcPts val="0"/>
              </a:spcBef>
              <a:spcAft>
                <a:spcPts val="0"/>
              </a:spcAft>
              <a:buSzPts val="2000"/>
              <a:buChar char="○"/>
              <a:defRPr/>
            </a:lvl8pPr>
            <a:lvl9pPr indent="-355600" lvl="8" marL="4114800" rtl="0" algn="ctr">
              <a:spcBef>
                <a:spcPts val="0"/>
              </a:spcBef>
              <a:spcAft>
                <a:spcPts val="0"/>
              </a:spcAft>
              <a:buSzPts val="2000"/>
              <a:buChar char="■"/>
              <a:defRPr/>
            </a:lvl9pPr>
          </a:lstStyle>
          <a:p/>
        </p:txBody>
      </p:sp>
      <p:sp>
        <p:nvSpPr>
          <p:cNvPr id="47" name="Google Shape;47;p11"/>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0" name="Google Shape;50;p12"/>
          <p:cNvSpPr txBox="1"/>
          <p:nvPr/>
        </p:nvSpPr>
        <p:spPr>
          <a:xfrm>
            <a:off x="3979300" y="230825"/>
            <a:ext cx="3068100" cy="992100"/>
          </a:xfrm>
          <a:prstGeom prst="rect">
            <a:avLst/>
          </a:prstGeom>
          <a:solidFill>
            <a:srgbClr val="FFD966"/>
          </a:solid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 sz="2000">
                <a:latin typeface="EB Garamond"/>
                <a:ea typeface="EB Garamond"/>
                <a:cs typeface="EB Garamond"/>
                <a:sym typeface="EB Garamond"/>
              </a:rPr>
              <a:t>This is a text box</a:t>
            </a:r>
            <a:endParaRPr b="1" sz="2000">
              <a:latin typeface="EB Garamond"/>
              <a:ea typeface="EB Garamond"/>
              <a:cs typeface="EB Garamond"/>
              <a:sym typeface="EB Garamond"/>
            </a:endParaRPr>
          </a:p>
        </p:txBody>
      </p:sp>
      <p:sp>
        <p:nvSpPr>
          <p:cNvPr id="51" name="Google Shape;51;p12"/>
          <p:cNvSpPr txBox="1"/>
          <p:nvPr/>
        </p:nvSpPr>
        <p:spPr>
          <a:xfrm>
            <a:off x="2486500" y="1670775"/>
            <a:ext cx="3068100" cy="992100"/>
          </a:xfrm>
          <a:prstGeom prst="rect">
            <a:avLst/>
          </a:prstGeom>
          <a:solidFill>
            <a:srgbClr val="C27BA0"/>
          </a:solid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 sz="2000">
                <a:latin typeface="EB Garamond"/>
                <a:ea typeface="EB Garamond"/>
                <a:cs typeface="EB Garamond"/>
                <a:sym typeface="EB Garamond"/>
              </a:rPr>
              <a:t>This is another text box</a:t>
            </a:r>
            <a:endParaRPr b="1" sz="2000">
              <a:latin typeface="EB Garamond"/>
              <a:ea typeface="EB Garamond"/>
              <a:cs typeface="EB Garamond"/>
              <a:sym typeface="EB Garamond"/>
            </a:endParaRPr>
          </a:p>
        </p:txBody>
      </p:sp>
      <p:sp>
        <p:nvSpPr>
          <p:cNvPr id="52" name="Google Shape;52;p12"/>
          <p:cNvSpPr/>
          <p:nvPr/>
        </p:nvSpPr>
        <p:spPr>
          <a:xfrm>
            <a:off x="3685475" y="2996675"/>
            <a:ext cx="2646600" cy="870300"/>
          </a:xfrm>
          <a:prstGeom prst="wedgeRectCallout">
            <a:avLst>
              <a:gd fmla="val -36486" name="adj1"/>
              <a:gd fmla="val 92465" name="adj2"/>
            </a:avLst>
          </a:prstGeom>
          <a:solidFill>
            <a:srgbClr val="E0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latin typeface="EB Garamond"/>
                <a:ea typeface="EB Garamond"/>
                <a:cs typeface="EB Garamond"/>
                <a:sym typeface="EB Garamond"/>
              </a:rPr>
              <a:t>This is a callout </a:t>
            </a:r>
            <a:endParaRPr b="1" sz="2000">
              <a:latin typeface="EB Garamond"/>
              <a:ea typeface="EB Garamond"/>
              <a:cs typeface="EB Garamond"/>
              <a:sym typeface="EB Garamon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83100" y="-1217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83100" y="435550"/>
            <a:ext cx="8520600" cy="3416400"/>
          </a:xfrm>
          <a:prstGeom prst="rect">
            <a:avLst/>
          </a:prstGeom>
        </p:spPr>
        <p:txBody>
          <a:bodyPr anchorCtr="0" anchor="t" bIns="91425" lIns="91425" spcFirstLastPara="1" rIns="91425" wrap="square" tIns="91425">
            <a:normAutofit/>
          </a:bodyPr>
          <a:lstStyle>
            <a:lvl1pPr indent="-381000" lvl="0" marL="457200" rtl="0">
              <a:spcBef>
                <a:spcPts val="0"/>
              </a:spcBef>
              <a:spcAft>
                <a:spcPts val="0"/>
              </a:spcAft>
              <a:buSzPts val="2400"/>
              <a:buChar char="●"/>
              <a:defRPr sz="24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19" name="Google Shape;19;p4"/>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83100" y="-1217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26113" y="474000"/>
            <a:ext cx="3999900" cy="3416400"/>
          </a:xfrm>
          <a:prstGeom prst="rect">
            <a:avLst/>
          </a:prstGeom>
        </p:spPr>
        <p:txBody>
          <a:bodyPr anchorCtr="0" anchor="t" bIns="91425" lIns="91425" spcFirstLastPara="1" rIns="91425" wrap="square" tIns="91425">
            <a:normAutofit/>
          </a:bodyPr>
          <a:lstStyle>
            <a:lvl1pPr indent="-381000" lvl="0" marL="457200" rtl="0">
              <a:spcBef>
                <a:spcPts val="0"/>
              </a:spcBef>
              <a:spcAft>
                <a:spcPts val="0"/>
              </a:spcAft>
              <a:buSzPts val="2400"/>
              <a:buChar char="●"/>
              <a:defRPr/>
            </a:lvl1pPr>
            <a:lvl2pPr indent="-368300" lvl="1" marL="914400" rtl="0">
              <a:spcBef>
                <a:spcPts val="0"/>
              </a:spcBef>
              <a:spcAft>
                <a:spcPts val="0"/>
              </a:spcAft>
              <a:buSzPts val="2200"/>
              <a:buChar char="○"/>
              <a:defRPr sz="2200"/>
            </a:lvl2pPr>
            <a:lvl3pPr indent="-368300" lvl="2" marL="1371600" rtl="0">
              <a:spcBef>
                <a:spcPts val="0"/>
              </a:spcBef>
              <a:spcAft>
                <a:spcPts val="0"/>
              </a:spcAft>
              <a:buSzPts val="2200"/>
              <a:buChar char="■"/>
              <a:defRPr sz="2200"/>
            </a:lvl3pPr>
            <a:lvl4pPr indent="-368300" lvl="3" marL="1828800" rtl="0">
              <a:spcBef>
                <a:spcPts val="0"/>
              </a:spcBef>
              <a:spcAft>
                <a:spcPts val="0"/>
              </a:spcAft>
              <a:buSzPts val="2200"/>
              <a:buChar char="●"/>
              <a:defRPr sz="2200"/>
            </a:lvl4pPr>
            <a:lvl5pPr indent="-368300" lvl="4" marL="2286000" rtl="0">
              <a:spcBef>
                <a:spcPts val="0"/>
              </a:spcBef>
              <a:spcAft>
                <a:spcPts val="0"/>
              </a:spcAft>
              <a:buSzPts val="2200"/>
              <a:buChar char="○"/>
              <a:defRPr sz="2200"/>
            </a:lvl5pPr>
            <a:lvl6pPr indent="-368300" lvl="5" marL="2743200" rtl="0">
              <a:spcBef>
                <a:spcPts val="0"/>
              </a:spcBef>
              <a:spcAft>
                <a:spcPts val="0"/>
              </a:spcAft>
              <a:buSzPts val="2200"/>
              <a:buChar char="■"/>
              <a:defRPr sz="2200"/>
            </a:lvl6pPr>
            <a:lvl7pPr indent="-368300" lvl="6" marL="3200400" rtl="0">
              <a:spcBef>
                <a:spcPts val="0"/>
              </a:spcBef>
              <a:spcAft>
                <a:spcPts val="0"/>
              </a:spcAft>
              <a:buSzPts val="2200"/>
              <a:buChar char="●"/>
              <a:defRPr sz="2200"/>
            </a:lvl7pPr>
            <a:lvl8pPr indent="-368300" lvl="7" marL="3657600" rtl="0">
              <a:spcBef>
                <a:spcPts val="0"/>
              </a:spcBef>
              <a:spcAft>
                <a:spcPts val="0"/>
              </a:spcAft>
              <a:buSzPts val="2200"/>
              <a:buChar char="○"/>
              <a:defRPr sz="2200"/>
            </a:lvl8pPr>
            <a:lvl9pPr indent="-368300" lvl="8" marL="4114800" rtl="0">
              <a:spcBef>
                <a:spcPts val="0"/>
              </a:spcBef>
              <a:spcAft>
                <a:spcPts val="0"/>
              </a:spcAft>
              <a:buSzPts val="2200"/>
              <a:buChar char="■"/>
              <a:defRPr sz="2200"/>
            </a:lvl9pPr>
          </a:lstStyle>
          <a:p/>
        </p:txBody>
      </p:sp>
      <p:sp>
        <p:nvSpPr>
          <p:cNvPr id="23" name="Google Shape;23;p5"/>
          <p:cNvSpPr txBox="1"/>
          <p:nvPr>
            <p:ph idx="2" type="body"/>
          </p:nvPr>
        </p:nvSpPr>
        <p:spPr>
          <a:xfrm>
            <a:off x="4817988" y="474000"/>
            <a:ext cx="3999900" cy="3416400"/>
          </a:xfrm>
          <a:prstGeom prst="rect">
            <a:avLst/>
          </a:prstGeom>
        </p:spPr>
        <p:txBody>
          <a:bodyPr anchorCtr="0" anchor="t" bIns="91425" lIns="91425" spcFirstLastPara="1" rIns="91425" wrap="square" tIns="91425">
            <a:normAutofit/>
          </a:bodyPr>
          <a:lstStyle>
            <a:lvl1pPr indent="-381000" lvl="0" marL="457200" rtl="0">
              <a:spcBef>
                <a:spcPts val="0"/>
              </a:spcBef>
              <a:spcAft>
                <a:spcPts val="0"/>
              </a:spcAft>
              <a:buSzPts val="2400"/>
              <a:buChar char="●"/>
              <a:defRPr/>
            </a:lvl1pPr>
            <a:lvl2pPr indent="-368300" lvl="1" marL="914400" rtl="0">
              <a:spcBef>
                <a:spcPts val="0"/>
              </a:spcBef>
              <a:spcAft>
                <a:spcPts val="0"/>
              </a:spcAft>
              <a:buSzPts val="2200"/>
              <a:buChar char="○"/>
              <a:defRPr sz="2200"/>
            </a:lvl2pPr>
            <a:lvl3pPr indent="-368300" lvl="2" marL="1371600" rtl="0">
              <a:spcBef>
                <a:spcPts val="0"/>
              </a:spcBef>
              <a:spcAft>
                <a:spcPts val="0"/>
              </a:spcAft>
              <a:buSzPts val="2200"/>
              <a:buChar char="■"/>
              <a:defRPr sz="2200"/>
            </a:lvl3pPr>
            <a:lvl4pPr indent="-368300" lvl="3" marL="1828800" rtl="0">
              <a:spcBef>
                <a:spcPts val="0"/>
              </a:spcBef>
              <a:spcAft>
                <a:spcPts val="0"/>
              </a:spcAft>
              <a:buSzPts val="2200"/>
              <a:buChar char="●"/>
              <a:defRPr sz="2200"/>
            </a:lvl4pPr>
            <a:lvl5pPr indent="-368300" lvl="4" marL="2286000" rtl="0">
              <a:spcBef>
                <a:spcPts val="0"/>
              </a:spcBef>
              <a:spcAft>
                <a:spcPts val="0"/>
              </a:spcAft>
              <a:buSzPts val="2200"/>
              <a:buChar char="○"/>
              <a:defRPr sz="2200"/>
            </a:lvl5pPr>
            <a:lvl6pPr indent="-368300" lvl="5" marL="2743200" rtl="0">
              <a:spcBef>
                <a:spcPts val="0"/>
              </a:spcBef>
              <a:spcAft>
                <a:spcPts val="0"/>
              </a:spcAft>
              <a:buSzPts val="2200"/>
              <a:buChar char="■"/>
              <a:defRPr sz="2200"/>
            </a:lvl6pPr>
            <a:lvl7pPr indent="-368300" lvl="6" marL="3200400" rtl="0">
              <a:spcBef>
                <a:spcPts val="0"/>
              </a:spcBef>
              <a:spcAft>
                <a:spcPts val="0"/>
              </a:spcAft>
              <a:buSzPts val="2200"/>
              <a:buChar char="●"/>
              <a:defRPr sz="2200"/>
            </a:lvl7pPr>
            <a:lvl8pPr indent="-368300" lvl="7" marL="3657600" rtl="0">
              <a:spcBef>
                <a:spcPts val="0"/>
              </a:spcBef>
              <a:spcAft>
                <a:spcPts val="0"/>
              </a:spcAft>
              <a:buSzPts val="2200"/>
              <a:buChar char="○"/>
              <a:defRPr sz="2200"/>
            </a:lvl8pPr>
            <a:lvl9pPr indent="-368300" lvl="8" marL="4114800" rtl="0">
              <a:spcBef>
                <a:spcPts val="0"/>
              </a:spcBef>
              <a:spcAft>
                <a:spcPts val="0"/>
              </a:spcAft>
              <a:buSzPts val="2200"/>
              <a:buChar char="■"/>
              <a:defRPr sz="2200"/>
            </a:lvl9pPr>
          </a:lstStyle>
          <a:p/>
        </p:txBody>
      </p:sp>
      <p:sp>
        <p:nvSpPr>
          <p:cNvPr id="24" name="Google Shape;24;p5"/>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83100" y="-1217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81000" lvl="0" marL="457200" rtl="0">
              <a:spcBef>
                <a:spcPts val="0"/>
              </a:spcBef>
              <a:spcAft>
                <a:spcPts val="0"/>
              </a:spcAft>
              <a:buSzPts val="2400"/>
              <a:buChar char="●"/>
              <a:defRPr/>
            </a:lvl1pPr>
            <a:lvl2pPr indent="-355600" lvl="1" marL="914400" rtl="0">
              <a:spcBef>
                <a:spcPts val="0"/>
              </a:spcBef>
              <a:spcAft>
                <a:spcPts val="0"/>
              </a:spcAft>
              <a:buSzPts val="2000"/>
              <a:buChar char="○"/>
              <a:defRPr/>
            </a:lvl2pPr>
            <a:lvl3pPr indent="-355600" lvl="2" marL="1371600" rtl="0">
              <a:spcBef>
                <a:spcPts val="0"/>
              </a:spcBef>
              <a:spcAft>
                <a:spcPts val="0"/>
              </a:spcAft>
              <a:buSzPts val="2000"/>
              <a:buChar char="■"/>
              <a:defRPr/>
            </a:lvl3pPr>
            <a:lvl4pPr indent="-355600" lvl="3" marL="1828800" rtl="0">
              <a:spcBef>
                <a:spcPts val="0"/>
              </a:spcBef>
              <a:spcAft>
                <a:spcPts val="0"/>
              </a:spcAft>
              <a:buSzPts val="2000"/>
              <a:buChar char="●"/>
              <a:defRPr/>
            </a:lvl4pPr>
            <a:lvl5pPr indent="-355600" lvl="4" marL="2286000" rtl="0">
              <a:spcBef>
                <a:spcPts val="0"/>
              </a:spcBef>
              <a:spcAft>
                <a:spcPts val="0"/>
              </a:spcAft>
              <a:buSzPts val="2000"/>
              <a:buChar char="○"/>
              <a:defRPr/>
            </a:lvl5pPr>
            <a:lvl6pPr indent="-355600" lvl="5" marL="2743200" rtl="0">
              <a:spcBef>
                <a:spcPts val="0"/>
              </a:spcBef>
              <a:spcAft>
                <a:spcPts val="0"/>
              </a:spcAft>
              <a:buSzPts val="2000"/>
              <a:buChar char="■"/>
              <a:defRPr/>
            </a:lvl6pPr>
            <a:lvl7pPr indent="-355600" lvl="6" marL="3200400" rtl="0">
              <a:spcBef>
                <a:spcPts val="0"/>
              </a:spcBef>
              <a:spcAft>
                <a:spcPts val="0"/>
              </a:spcAft>
              <a:buSzPts val="2000"/>
              <a:buChar char="●"/>
              <a:defRPr/>
            </a:lvl7pPr>
            <a:lvl8pPr indent="-355600" lvl="7" marL="3657600" rtl="0">
              <a:spcBef>
                <a:spcPts val="0"/>
              </a:spcBef>
              <a:spcAft>
                <a:spcPts val="0"/>
              </a:spcAft>
              <a:buSzPts val="2000"/>
              <a:buChar char="○"/>
              <a:defRPr/>
            </a:lvl8pPr>
            <a:lvl9pPr indent="-355600" lvl="8" marL="4114800" rtl="0">
              <a:spcBef>
                <a:spcPts val="0"/>
              </a:spcBef>
              <a:spcAft>
                <a:spcPts val="0"/>
              </a:spcAft>
              <a:buSzPts val="2000"/>
              <a:buChar char="■"/>
              <a:defRPr/>
            </a:lvl9pPr>
          </a:lstStyle>
          <a:p/>
        </p:txBody>
      </p:sp>
      <p:sp>
        <p:nvSpPr>
          <p:cNvPr id="40" name="Google Shape;40;p9"/>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2400"/>
              <a:buNone/>
              <a:defRPr/>
            </a:lvl1pPr>
          </a:lstStyle>
          <a:p/>
        </p:txBody>
      </p:sp>
      <p:sp>
        <p:nvSpPr>
          <p:cNvPr id="43" name="Google Shape;43;p10"/>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100" y="-1217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rgbClr val="1155CC"/>
              </a:buClr>
              <a:buSzPts val="2800"/>
              <a:buFont typeface="EB Garamond Medium"/>
              <a:buNone/>
              <a:defRPr sz="2800">
                <a:solidFill>
                  <a:srgbClr val="1155CC"/>
                </a:solidFill>
                <a:latin typeface="EB Garamond Medium"/>
                <a:ea typeface="EB Garamond Medium"/>
                <a:cs typeface="EB Garamond Medium"/>
                <a:sym typeface="EB Garamond Medium"/>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83100" y="435550"/>
            <a:ext cx="8520600" cy="3416400"/>
          </a:xfrm>
          <a:prstGeom prst="rect">
            <a:avLst/>
          </a:prstGeom>
          <a:noFill/>
          <a:ln>
            <a:noFill/>
          </a:ln>
        </p:spPr>
        <p:txBody>
          <a:bodyPr anchorCtr="0" anchor="t" bIns="91425" lIns="91425" spcFirstLastPara="1" rIns="91425" wrap="square" tIns="91425">
            <a:normAutofit/>
          </a:bodyPr>
          <a:lstStyle>
            <a:lvl1pPr indent="-381000" lvl="0" marL="457200" rtl="0">
              <a:lnSpc>
                <a:spcPct val="115000"/>
              </a:lnSpc>
              <a:spcBef>
                <a:spcPts val="0"/>
              </a:spcBef>
              <a:spcAft>
                <a:spcPts val="0"/>
              </a:spcAft>
              <a:buClr>
                <a:schemeClr val="dk1"/>
              </a:buClr>
              <a:buSzPts val="2400"/>
              <a:buFont typeface="EB Garamond"/>
              <a:buChar char="●"/>
              <a:defRPr sz="2400">
                <a:solidFill>
                  <a:schemeClr val="dk1"/>
                </a:solidFill>
                <a:latin typeface="EB Garamond"/>
                <a:ea typeface="EB Garamond"/>
                <a:cs typeface="EB Garamond"/>
                <a:sym typeface="EB Garamond"/>
              </a:defRPr>
            </a:lvl1pPr>
            <a:lvl2pPr indent="-355600" lvl="1" marL="914400" rtl="0">
              <a:lnSpc>
                <a:spcPct val="115000"/>
              </a:lnSpc>
              <a:spcBef>
                <a:spcPts val="0"/>
              </a:spcBef>
              <a:spcAft>
                <a:spcPts val="0"/>
              </a:spcAft>
              <a:buClr>
                <a:schemeClr val="dk1"/>
              </a:buClr>
              <a:buSzPts val="2000"/>
              <a:buFont typeface="EB Garamond"/>
              <a:buChar char="○"/>
              <a:defRPr sz="2000">
                <a:solidFill>
                  <a:schemeClr val="dk1"/>
                </a:solidFill>
                <a:latin typeface="EB Garamond"/>
                <a:ea typeface="EB Garamond"/>
                <a:cs typeface="EB Garamond"/>
                <a:sym typeface="EB Garamond"/>
              </a:defRPr>
            </a:lvl2pPr>
            <a:lvl3pPr indent="-355600" lvl="2" marL="1371600" rtl="0">
              <a:lnSpc>
                <a:spcPct val="115000"/>
              </a:lnSpc>
              <a:spcBef>
                <a:spcPts val="0"/>
              </a:spcBef>
              <a:spcAft>
                <a:spcPts val="0"/>
              </a:spcAft>
              <a:buClr>
                <a:schemeClr val="dk1"/>
              </a:buClr>
              <a:buSzPts val="2000"/>
              <a:buFont typeface="EB Garamond"/>
              <a:buChar char="■"/>
              <a:defRPr sz="2000">
                <a:solidFill>
                  <a:schemeClr val="dk1"/>
                </a:solidFill>
                <a:latin typeface="EB Garamond"/>
                <a:ea typeface="EB Garamond"/>
                <a:cs typeface="EB Garamond"/>
                <a:sym typeface="EB Garamond"/>
              </a:defRPr>
            </a:lvl3pPr>
            <a:lvl4pPr indent="-355600" lvl="3" marL="1828800" rtl="0">
              <a:lnSpc>
                <a:spcPct val="115000"/>
              </a:lnSpc>
              <a:spcBef>
                <a:spcPts val="0"/>
              </a:spcBef>
              <a:spcAft>
                <a:spcPts val="0"/>
              </a:spcAft>
              <a:buClr>
                <a:schemeClr val="dk1"/>
              </a:buClr>
              <a:buSzPts val="2000"/>
              <a:buFont typeface="EB Garamond"/>
              <a:buChar char="●"/>
              <a:defRPr sz="2000">
                <a:solidFill>
                  <a:schemeClr val="dk1"/>
                </a:solidFill>
                <a:latin typeface="EB Garamond"/>
                <a:ea typeface="EB Garamond"/>
                <a:cs typeface="EB Garamond"/>
                <a:sym typeface="EB Garamond"/>
              </a:defRPr>
            </a:lvl4pPr>
            <a:lvl5pPr indent="-355600" lvl="4" marL="2286000" rtl="0">
              <a:lnSpc>
                <a:spcPct val="115000"/>
              </a:lnSpc>
              <a:spcBef>
                <a:spcPts val="0"/>
              </a:spcBef>
              <a:spcAft>
                <a:spcPts val="0"/>
              </a:spcAft>
              <a:buClr>
                <a:schemeClr val="dk1"/>
              </a:buClr>
              <a:buSzPts val="2000"/>
              <a:buFont typeface="EB Garamond"/>
              <a:buChar char="○"/>
              <a:defRPr sz="2000">
                <a:solidFill>
                  <a:schemeClr val="dk1"/>
                </a:solidFill>
                <a:latin typeface="EB Garamond"/>
                <a:ea typeface="EB Garamond"/>
                <a:cs typeface="EB Garamond"/>
                <a:sym typeface="EB Garamond"/>
              </a:defRPr>
            </a:lvl5pPr>
            <a:lvl6pPr indent="-355600" lvl="5" marL="2743200" rtl="0">
              <a:lnSpc>
                <a:spcPct val="115000"/>
              </a:lnSpc>
              <a:spcBef>
                <a:spcPts val="0"/>
              </a:spcBef>
              <a:spcAft>
                <a:spcPts val="0"/>
              </a:spcAft>
              <a:buClr>
                <a:schemeClr val="dk1"/>
              </a:buClr>
              <a:buSzPts val="2000"/>
              <a:buFont typeface="EB Garamond"/>
              <a:buChar char="■"/>
              <a:defRPr sz="2000">
                <a:solidFill>
                  <a:schemeClr val="dk1"/>
                </a:solidFill>
                <a:latin typeface="EB Garamond"/>
                <a:ea typeface="EB Garamond"/>
                <a:cs typeface="EB Garamond"/>
                <a:sym typeface="EB Garamond"/>
              </a:defRPr>
            </a:lvl6pPr>
            <a:lvl7pPr indent="-355600" lvl="6" marL="3200400" rtl="0">
              <a:lnSpc>
                <a:spcPct val="115000"/>
              </a:lnSpc>
              <a:spcBef>
                <a:spcPts val="0"/>
              </a:spcBef>
              <a:spcAft>
                <a:spcPts val="0"/>
              </a:spcAft>
              <a:buClr>
                <a:schemeClr val="dk1"/>
              </a:buClr>
              <a:buSzPts val="2000"/>
              <a:buFont typeface="EB Garamond"/>
              <a:buChar char="●"/>
              <a:defRPr sz="2000">
                <a:solidFill>
                  <a:schemeClr val="dk1"/>
                </a:solidFill>
                <a:latin typeface="EB Garamond"/>
                <a:ea typeface="EB Garamond"/>
                <a:cs typeface="EB Garamond"/>
                <a:sym typeface="EB Garamond"/>
              </a:defRPr>
            </a:lvl7pPr>
            <a:lvl8pPr indent="-355600" lvl="7" marL="3657600" rtl="0">
              <a:lnSpc>
                <a:spcPct val="115000"/>
              </a:lnSpc>
              <a:spcBef>
                <a:spcPts val="0"/>
              </a:spcBef>
              <a:spcAft>
                <a:spcPts val="0"/>
              </a:spcAft>
              <a:buClr>
                <a:schemeClr val="dk1"/>
              </a:buClr>
              <a:buSzPts val="2000"/>
              <a:buFont typeface="EB Garamond"/>
              <a:buChar char="○"/>
              <a:defRPr sz="2000">
                <a:solidFill>
                  <a:schemeClr val="dk1"/>
                </a:solidFill>
                <a:latin typeface="EB Garamond"/>
                <a:ea typeface="EB Garamond"/>
                <a:cs typeface="EB Garamond"/>
                <a:sym typeface="EB Garamond"/>
              </a:defRPr>
            </a:lvl8pPr>
            <a:lvl9pPr indent="-355600" lvl="8" marL="4114800" rtl="0">
              <a:lnSpc>
                <a:spcPct val="115000"/>
              </a:lnSpc>
              <a:spcBef>
                <a:spcPts val="0"/>
              </a:spcBef>
              <a:spcAft>
                <a:spcPts val="0"/>
              </a:spcAft>
              <a:buClr>
                <a:schemeClr val="dk1"/>
              </a:buClr>
              <a:buSzPts val="2000"/>
              <a:buFont typeface="EB Garamond"/>
              <a:buChar char="■"/>
              <a:defRPr sz="2000">
                <a:solidFill>
                  <a:schemeClr val="dk1"/>
                </a:solidFill>
                <a:latin typeface="EB Garamond"/>
                <a:ea typeface="EB Garamond"/>
                <a:cs typeface="EB Garamond"/>
                <a:sym typeface="EB Garamond"/>
              </a:defRPr>
            </a:lvl9pPr>
          </a:lstStyle>
          <a:p/>
        </p:txBody>
      </p:sp>
      <p:sp>
        <p:nvSpPr>
          <p:cNvPr id="8" name="Google Shape;8;p1"/>
          <p:cNvSpPr txBox="1"/>
          <p:nvPr>
            <p:ph idx="12" type="sldNum"/>
          </p:nvPr>
        </p:nvSpPr>
        <p:spPr>
          <a:xfrm>
            <a:off x="7643488" y="4663225"/>
            <a:ext cx="1377600" cy="393600"/>
          </a:xfrm>
          <a:prstGeom prst="rect">
            <a:avLst/>
          </a:prstGeom>
          <a:noFill/>
          <a:ln>
            <a:noFill/>
          </a:ln>
        </p:spPr>
        <p:txBody>
          <a:bodyPr anchorCtr="0" anchor="ctr" bIns="91425" lIns="91425" spcFirstLastPara="1" rIns="91425" wrap="square" tIns="91425">
            <a:noAutofit/>
          </a:bodyPr>
          <a:lstStyle>
            <a:lvl1pPr lvl="0" rtl="0" algn="r">
              <a:buNone/>
              <a:defRPr sz="2000">
                <a:solidFill>
                  <a:schemeClr val="dk1"/>
                </a:solidFill>
                <a:latin typeface="EB Garamond"/>
                <a:ea typeface="EB Garamond"/>
                <a:cs typeface="EB Garamond"/>
                <a:sym typeface="EB Garamond"/>
              </a:defRPr>
            </a:lvl1pPr>
            <a:lvl2pPr lvl="1" rtl="0" algn="r">
              <a:buNone/>
              <a:defRPr sz="2000">
                <a:solidFill>
                  <a:schemeClr val="dk1"/>
                </a:solidFill>
                <a:latin typeface="EB Garamond"/>
                <a:ea typeface="EB Garamond"/>
                <a:cs typeface="EB Garamond"/>
                <a:sym typeface="EB Garamond"/>
              </a:defRPr>
            </a:lvl2pPr>
            <a:lvl3pPr lvl="2" rtl="0" algn="r">
              <a:buNone/>
              <a:defRPr sz="2000">
                <a:solidFill>
                  <a:schemeClr val="dk1"/>
                </a:solidFill>
                <a:latin typeface="EB Garamond"/>
                <a:ea typeface="EB Garamond"/>
                <a:cs typeface="EB Garamond"/>
                <a:sym typeface="EB Garamond"/>
              </a:defRPr>
            </a:lvl3pPr>
            <a:lvl4pPr lvl="3" rtl="0" algn="r">
              <a:buNone/>
              <a:defRPr sz="2000">
                <a:solidFill>
                  <a:schemeClr val="dk1"/>
                </a:solidFill>
                <a:latin typeface="EB Garamond"/>
                <a:ea typeface="EB Garamond"/>
                <a:cs typeface="EB Garamond"/>
                <a:sym typeface="EB Garamond"/>
              </a:defRPr>
            </a:lvl4pPr>
            <a:lvl5pPr lvl="4" rtl="0" algn="r">
              <a:buNone/>
              <a:defRPr sz="2000">
                <a:solidFill>
                  <a:schemeClr val="dk1"/>
                </a:solidFill>
                <a:latin typeface="EB Garamond"/>
                <a:ea typeface="EB Garamond"/>
                <a:cs typeface="EB Garamond"/>
                <a:sym typeface="EB Garamond"/>
              </a:defRPr>
            </a:lvl5pPr>
            <a:lvl6pPr lvl="5" rtl="0" algn="r">
              <a:buNone/>
              <a:defRPr sz="2000">
                <a:solidFill>
                  <a:schemeClr val="dk1"/>
                </a:solidFill>
                <a:latin typeface="EB Garamond"/>
                <a:ea typeface="EB Garamond"/>
                <a:cs typeface="EB Garamond"/>
                <a:sym typeface="EB Garamond"/>
              </a:defRPr>
            </a:lvl6pPr>
            <a:lvl7pPr lvl="6" rtl="0" algn="r">
              <a:buNone/>
              <a:defRPr sz="2000">
                <a:solidFill>
                  <a:schemeClr val="dk1"/>
                </a:solidFill>
                <a:latin typeface="EB Garamond"/>
                <a:ea typeface="EB Garamond"/>
                <a:cs typeface="EB Garamond"/>
                <a:sym typeface="EB Garamond"/>
              </a:defRPr>
            </a:lvl7pPr>
            <a:lvl8pPr lvl="7" rtl="0" algn="r">
              <a:buNone/>
              <a:defRPr sz="2000">
                <a:solidFill>
                  <a:schemeClr val="dk1"/>
                </a:solidFill>
                <a:latin typeface="EB Garamond"/>
                <a:ea typeface="EB Garamond"/>
                <a:cs typeface="EB Garamond"/>
                <a:sym typeface="EB Garamond"/>
              </a:defRPr>
            </a:lvl8pPr>
            <a:lvl9pPr lvl="8" rtl="0" algn="r">
              <a:buNone/>
              <a:defRPr sz="2000">
                <a:solidFill>
                  <a:schemeClr val="dk1"/>
                </a:solidFill>
                <a:latin typeface="EB Garamond"/>
                <a:ea typeface="EB Garamond"/>
                <a:cs typeface="EB Garamond"/>
                <a:sym typeface="EB Garamon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4.png"/><Relationship Id="rId10" Type="http://schemas.openxmlformats.org/officeDocument/2006/relationships/image" Target="../media/image11.png"/><Relationship Id="rId13" Type="http://schemas.openxmlformats.org/officeDocument/2006/relationships/image" Target="../media/image10.png"/><Relationship Id="rId12"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 Id="rId4" Type="http://schemas.openxmlformats.org/officeDocument/2006/relationships/image" Target="../media/image2.png"/><Relationship Id="rId9" Type="http://schemas.openxmlformats.org/officeDocument/2006/relationships/image" Target="../media/image5.png"/><Relationship Id="rId14" Type="http://schemas.openxmlformats.org/officeDocument/2006/relationships/image" Target="../media/image9.png"/><Relationship Id="rId5" Type="http://schemas.openxmlformats.org/officeDocument/2006/relationships/image" Target="../media/image8.png"/><Relationship Id="rId6" Type="http://schemas.openxmlformats.org/officeDocument/2006/relationships/image" Target="../media/image1.png"/><Relationship Id="rId7" Type="http://schemas.openxmlformats.org/officeDocument/2006/relationships/image" Target="../media/image3.png"/><Relationship Id="rId8"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image" Target="../media/image17.png"/><Relationship Id="rId6" Type="http://schemas.openxmlformats.org/officeDocument/2006/relationships/image" Target="../media/image13.png"/><Relationship Id="rId7" Type="http://schemas.openxmlformats.org/officeDocument/2006/relationships/hyperlink" Target="https://upload.wikimedia.org/wikipedia/en/9/90/Logo_of_the_March_23_Movement.png" TargetMode="External"/><Relationship Id="rId8" Type="http://schemas.openxmlformats.org/officeDocument/2006/relationships/hyperlink" Target="https://www.economist.com/cdn-cgi/image/width=1424,quality=80,format=auto/content-assets/images/20240727_MAP002.jp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png"/><Relationship Id="rId9" Type="http://schemas.openxmlformats.org/officeDocument/2006/relationships/hyperlink" Target="https://7sur7.cd/sites/default/files/inline-images/LOGO_7SUR7_FOND_NOIR_2%20copie.png" TargetMode="External"/><Relationship Id="rId5" Type="http://schemas.openxmlformats.org/officeDocument/2006/relationships/image" Target="../media/image3.png"/><Relationship Id="rId6" Type="http://schemas.openxmlformats.org/officeDocument/2006/relationships/image" Target="../media/image6.png"/><Relationship Id="rId7" Type="http://schemas.openxmlformats.org/officeDocument/2006/relationships/hyperlink" Target="https://za.radio.net/300/radiookapi.png?version=4d4929b8a673460fa98882b15cac8615" TargetMode="External"/><Relationship Id="rId8" Type="http://schemas.openxmlformats.org/officeDocument/2006/relationships/hyperlink" Target="https://i.pinimg.com/736x/d4/f2/36/d4f2367f52d84873a51d138992f8112c.jp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8.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mt="97000"/>
          </a:blip>
          <a:stretch>
            <a:fillRect/>
          </a:stretch>
        </a:blipFill>
      </p:bgPr>
    </p:bg>
    <p:spTree>
      <p:nvGrpSpPr>
        <p:cNvPr id="56" name="Shape 56"/>
        <p:cNvGrpSpPr/>
        <p:nvPr/>
      </p:nvGrpSpPr>
      <p:grpSpPr>
        <a:xfrm>
          <a:off x="0" y="0"/>
          <a:ext cx="0" cy="0"/>
          <a:chOff x="0" y="0"/>
          <a:chExt cx="0" cy="0"/>
        </a:xfrm>
      </p:grpSpPr>
      <p:sp>
        <p:nvSpPr>
          <p:cNvPr id="57" name="Google Shape;57;p13"/>
          <p:cNvSpPr/>
          <p:nvPr/>
        </p:nvSpPr>
        <p:spPr>
          <a:xfrm>
            <a:off x="3282856" y="1060482"/>
            <a:ext cx="2624400" cy="389100"/>
          </a:xfrm>
          <a:prstGeom prst="rect">
            <a:avLst/>
          </a:prstGeom>
          <a:noFill/>
          <a:ln>
            <a:noFill/>
          </a:ln>
        </p:spPr>
        <p:txBody>
          <a:bodyPr anchorCtr="0" anchor="ctr" bIns="12025" lIns="24075" spcFirstLastPara="1" rIns="24075" wrap="square" tIns="12025">
            <a:noAutofit/>
          </a:bodyPr>
          <a:lstStyle/>
          <a:p>
            <a:pPr indent="-107950" lvl="0" marL="114300" marR="0" rtl="0" algn="l">
              <a:spcBef>
                <a:spcPts val="0"/>
              </a:spcBef>
              <a:spcAft>
                <a:spcPts val="0"/>
              </a:spcAft>
              <a:buClr>
                <a:srgbClr val="C00000"/>
              </a:buClr>
              <a:buSzPts val="700"/>
              <a:buFont typeface="Noto Sans Symbols"/>
              <a:buChar char="❖"/>
            </a:pPr>
            <a:r>
              <a:rPr b="1" lang="en" sz="700">
                <a:solidFill>
                  <a:schemeClr val="dk1"/>
                </a:solidFill>
                <a:latin typeface="Calibri"/>
                <a:ea typeface="Calibri"/>
                <a:cs typeface="Calibri"/>
                <a:sym typeface="Calibri"/>
              </a:rPr>
              <a:t>Multilingual BERT/ DistiliRoberta:  </a:t>
            </a:r>
            <a:r>
              <a:rPr b="0" i="0" lang="en" sz="700" u="none" cap="none" strike="noStrike">
                <a:solidFill>
                  <a:schemeClr val="dk1"/>
                </a:solidFill>
                <a:latin typeface="Calibri"/>
                <a:ea typeface="Calibri"/>
                <a:cs typeface="Calibri"/>
                <a:sym typeface="Calibri"/>
              </a:rPr>
              <a:t> </a:t>
            </a:r>
            <a:r>
              <a:rPr lang="en" sz="700">
                <a:solidFill>
                  <a:schemeClr val="dk1"/>
                </a:solidFill>
                <a:latin typeface="Calibri"/>
                <a:ea typeface="Calibri"/>
                <a:cs typeface="Calibri"/>
                <a:sym typeface="Calibri"/>
              </a:rPr>
              <a:t>We use fine-tuned models from Google pre-trained BERT model to conduct sentiment analysis. Self-Attention mechanism is used to transfer textual data into vectors to calculate the probability of each sentiment.</a:t>
            </a:r>
            <a:endParaRPr sz="400"/>
          </a:p>
          <a:p>
            <a:pPr indent="-63500" lvl="0" marL="114300" marR="0" rtl="0" algn="l">
              <a:spcBef>
                <a:spcPts val="0"/>
              </a:spcBef>
              <a:spcAft>
                <a:spcPts val="0"/>
              </a:spcAft>
              <a:buClr>
                <a:srgbClr val="C00000"/>
              </a:buClr>
              <a:buSzPts val="700"/>
              <a:buFont typeface="Noto Sans Symbols"/>
              <a:buNone/>
            </a:pPr>
            <a:r>
              <a:t/>
            </a:r>
            <a:endParaRPr b="0" i="0" sz="700" u="none" cap="none" strike="noStrike">
              <a:solidFill>
                <a:schemeClr val="dk1"/>
              </a:solidFill>
              <a:latin typeface="Calibri"/>
              <a:ea typeface="Calibri"/>
              <a:cs typeface="Calibri"/>
              <a:sym typeface="Calibri"/>
            </a:endParaRPr>
          </a:p>
        </p:txBody>
      </p:sp>
      <p:sp>
        <p:nvSpPr>
          <p:cNvPr id="58" name="Google Shape;58;p13"/>
          <p:cNvSpPr/>
          <p:nvPr/>
        </p:nvSpPr>
        <p:spPr>
          <a:xfrm>
            <a:off x="164139" y="3159555"/>
            <a:ext cx="2677200" cy="345000"/>
          </a:xfrm>
          <a:prstGeom prst="rect">
            <a:avLst/>
          </a:prstGeom>
          <a:noFill/>
          <a:ln>
            <a:noFill/>
          </a:ln>
        </p:spPr>
        <p:txBody>
          <a:bodyPr anchorCtr="0" anchor="ctr" bIns="12025" lIns="24075" spcFirstLastPara="1" rIns="24075" wrap="square" tIns="12025">
            <a:noAutofit/>
          </a:bodyPr>
          <a:lstStyle/>
          <a:p>
            <a:pPr indent="-107950" lvl="0" marL="114300" marR="0" rtl="0" algn="l">
              <a:spcBef>
                <a:spcPts val="0"/>
              </a:spcBef>
              <a:spcAft>
                <a:spcPts val="0"/>
              </a:spcAft>
              <a:buClr>
                <a:srgbClr val="C00000"/>
              </a:buClr>
              <a:buSzPts val="700"/>
              <a:buFont typeface="Noto Sans Symbols"/>
              <a:buChar char="❖"/>
            </a:pPr>
            <a:r>
              <a:rPr lang="en" sz="700">
                <a:solidFill>
                  <a:schemeClr val="dk1"/>
                </a:solidFill>
                <a:latin typeface="Times New Roman"/>
                <a:ea typeface="Times New Roman"/>
                <a:cs typeface="Times New Roman"/>
                <a:sym typeface="Times New Roman"/>
              </a:rPr>
              <a:t>The March 23 Movement (M23), primarily composed of ethnic Tutsi, was formed on 4 April </a:t>
            </a:r>
            <a:r>
              <a:rPr b="1" lang="en" sz="700">
                <a:solidFill>
                  <a:schemeClr val="dk1"/>
                </a:solidFill>
                <a:latin typeface="Times New Roman"/>
                <a:ea typeface="Times New Roman"/>
                <a:cs typeface="Times New Roman"/>
                <a:sym typeface="Times New Roman"/>
              </a:rPr>
              <a:t>2012</a:t>
            </a:r>
            <a:r>
              <a:rPr lang="en" sz="700">
                <a:solidFill>
                  <a:schemeClr val="dk1"/>
                </a:solidFill>
                <a:latin typeface="Times New Roman"/>
                <a:ea typeface="Times New Roman"/>
                <a:cs typeface="Times New Roman"/>
                <a:sym typeface="Times New Roman"/>
              </a:rPr>
              <a:t>. They claimed that the government of Democratic Republic of the Congo (DRC) did not follow the 23 March </a:t>
            </a:r>
            <a:r>
              <a:rPr b="1" lang="en" sz="700">
                <a:solidFill>
                  <a:schemeClr val="dk1"/>
                </a:solidFill>
                <a:latin typeface="Times New Roman"/>
                <a:ea typeface="Times New Roman"/>
                <a:cs typeface="Times New Roman"/>
                <a:sym typeface="Times New Roman"/>
              </a:rPr>
              <a:t>2009 </a:t>
            </a:r>
            <a:r>
              <a:rPr lang="en" sz="700">
                <a:solidFill>
                  <a:schemeClr val="dk1"/>
                </a:solidFill>
                <a:latin typeface="Times New Roman"/>
                <a:ea typeface="Times New Roman"/>
                <a:cs typeface="Times New Roman"/>
                <a:sym typeface="Times New Roman"/>
              </a:rPr>
              <a:t>peace agreement. </a:t>
            </a:r>
            <a:endParaRPr b="0" i="0" sz="700" u="none" cap="none" strike="noStrike">
              <a:solidFill>
                <a:schemeClr val="dk1"/>
              </a:solidFill>
              <a:latin typeface="Calibri"/>
              <a:ea typeface="Calibri"/>
              <a:cs typeface="Calibri"/>
              <a:sym typeface="Calibri"/>
            </a:endParaRPr>
          </a:p>
        </p:txBody>
      </p:sp>
      <p:sp>
        <p:nvSpPr>
          <p:cNvPr id="59" name="Google Shape;59;p13"/>
          <p:cNvSpPr txBox="1"/>
          <p:nvPr>
            <p:ph type="ctrTitle"/>
          </p:nvPr>
        </p:nvSpPr>
        <p:spPr>
          <a:xfrm>
            <a:off x="1123011" y="-80"/>
            <a:ext cx="7925700" cy="691200"/>
          </a:xfrm>
          <a:prstGeom prst="rect">
            <a:avLst/>
          </a:prstGeom>
          <a:noFill/>
          <a:ln>
            <a:noFill/>
          </a:ln>
        </p:spPr>
        <p:txBody>
          <a:bodyPr anchorCtr="0" anchor="b" bIns="12025" lIns="24075" spcFirstLastPara="1" rIns="24075" wrap="square" tIns="12025">
            <a:normAutofit fontScale="90000"/>
          </a:bodyPr>
          <a:lstStyle/>
          <a:p>
            <a:pPr indent="0" lvl="0" marL="0" rtl="0" algn="ctr">
              <a:lnSpc>
                <a:spcPct val="90000"/>
              </a:lnSpc>
              <a:spcBef>
                <a:spcPts val="0"/>
              </a:spcBef>
              <a:spcAft>
                <a:spcPts val="0"/>
              </a:spcAft>
              <a:buNone/>
            </a:pPr>
            <a:r>
              <a:rPr lang="en" sz="2200"/>
              <a:t>M23 Attacks: Public Sentiments Alternation in Congolese Newspapers</a:t>
            </a:r>
            <a:br>
              <a:rPr lang="en" sz="2200"/>
            </a:br>
            <a:br>
              <a:rPr lang="en" sz="300"/>
            </a:br>
            <a:r>
              <a:rPr lang="en" sz="1300"/>
              <a:t>Zeyu Han</a:t>
            </a:r>
            <a:r>
              <a:rPr baseline="30000" lang="en" sz="1300"/>
              <a:t>a,</a:t>
            </a:r>
            <a:r>
              <a:rPr lang="en" sz="1300"/>
              <a:t>*, John Quattrochi</a:t>
            </a:r>
            <a:r>
              <a:rPr baseline="30000" lang="en" sz="1300"/>
              <a:t>b</a:t>
            </a:r>
            <a:r>
              <a:rPr lang="en" sz="1300"/>
              <a:t>, </a:t>
            </a:r>
            <a:br>
              <a:rPr baseline="30000" lang="en" sz="1300"/>
            </a:br>
            <a:r>
              <a:rPr baseline="30000" lang="en" sz="1300"/>
              <a:t>a</a:t>
            </a:r>
            <a:r>
              <a:rPr lang="en" sz="1300"/>
              <a:t>Georgetown</a:t>
            </a:r>
            <a:r>
              <a:rPr lang="en" sz="1300"/>
              <a:t> University Data Science and Analytics Department, </a:t>
            </a:r>
            <a:r>
              <a:rPr baseline="30000" lang="en" sz="1300"/>
              <a:t>b</a:t>
            </a:r>
            <a:r>
              <a:rPr lang="en" sz="1300"/>
              <a:t>Georgetown University Sociology Department</a:t>
            </a:r>
            <a:endParaRPr sz="2300"/>
          </a:p>
        </p:txBody>
      </p:sp>
      <p:sp>
        <p:nvSpPr>
          <p:cNvPr id="60" name="Google Shape;60;p13"/>
          <p:cNvSpPr/>
          <p:nvPr/>
        </p:nvSpPr>
        <p:spPr>
          <a:xfrm>
            <a:off x="161775" y="975425"/>
            <a:ext cx="2677200" cy="1825200"/>
          </a:xfrm>
          <a:prstGeom prst="rect">
            <a:avLst/>
          </a:prstGeom>
          <a:noFill/>
          <a:ln>
            <a:noFill/>
          </a:ln>
        </p:spPr>
        <p:txBody>
          <a:bodyPr anchorCtr="0" anchor="ctr" bIns="12025" lIns="24075" spcFirstLastPara="1" rIns="24075" wrap="square" tIns="12025">
            <a:noAutofit/>
          </a:bodyPr>
          <a:lstStyle/>
          <a:p>
            <a:pPr indent="114300" lvl="0" marL="0" marR="0" rtl="0" algn="l">
              <a:spcBef>
                <a:spcPts val="0"/>
              </a:spcBef>
              <a:spcAft>
                <a:spcPts val="0"/>
              </a:spcAft>
              <a:buNone/>
            </a:pPr>
            <a:r>
              <a:rPr lang="en" sz="650">
                <a:solidFill>
                  <a:schemeClr val="dk1"/>
                </a:solidFill>
                <a:latin typeface="Times New Roman"/>
                <a:ea typeface="Times New Roman"/>
                <a:cs typeface="Times New Roman"/>
                <a:sym typeface="Times New Roman"/>
              </a:rPr>
              <a:t>The March 23 Movement (M23) rebel attack in November 2021 reignited disputation between the Democratic Republic of the Congo (DRC) and Rwanda, which was accused of sponsoring the hostile operations. Meanwhile, the Congolese public sentiments towards Rwanda changed rapidly as a manifestation of protest which was reflected in Congolese newspapers to a certain extent. This paper endeavors to leverage advanced large language models (LLMs) to perform sentiment analysis on various mainstream newspapers to investigate sentiments trends and emotion distributions to systematically understand sentiments shifts during the M23 rebel attack. We utilized BERT-based multilingual sentiment model to analyze the alternation of sentiment trends and degrees, and Distil RoBERTa sentiment model to identify specific emotions in journalistic articles. The sentiments shifts was corresponding to our initial hypothesis that state-run media would change sentiment the most to increase the support for the state. Additionally, we applied Term Frequency-Inverse Document Frequency (TF-IDF) and Latent Semantic Analysis (LSA) to discover significant terms and topics in Congolese newspapers. The prominence of "M23," "Goma," and "Rwanda" in the newspapers highlights the frequent association of the M23 attacks with Rwanda in public discourse.</a:t>
            </a:r>
            <a:endParaRPr sz="650">
              <a:latin typeface="Times New Roman"/>
              <a:ea typeface="Times New Roman"/>
              <a:cs typeface="Times New Roman"/>
              <a:sym typeface="Times New Roman"/>
            </a:endParaRPr>
          </a:p>
        </p:txBody>
      </p:sp>
      <p:pic>
        <p:nvPicPr>
          <p:cNvPr id="61" name="Google Shape;61;p13"/>
          <p:cNvPicPr preferRelativeResize="0"/>
          <p:nvPr/>
        </p:nvPicPr>
        <p:blipFill rotWithShape="1">
          <a:blip r:embed="rId4">
            <a:alphaModFix/>
          </a:blip>
          <a:srcRect b="0" l="0" r="0" t="0"/>
          <a:stretch/>
        </p:blipFill>
        <p:spPr>
          <a:xfrm>
            <a:off x="157049" y="72932"/>
            <a:ext cx="808922" cy="566252"/>
          </a:xfrm>
          <a:prstGeom prst="rect">
            <a:avLst/>
          </a:prstGeom>
          <a:noFill/>
          <a:ln>
            <a:noFill/>
          </a:ln>
        </p:spPr>
      </p:pic>
      <p:sp>
        <p:nvSpPr>
          <p:cNvPr id="62" name="Google Shape;62;p13"/>
          <p:cNvSpPr txBox="1"/>
          <p:nvPr/>
        </p:nvSpPr>
        <p:spPr>
          <a:xfrm>
            <a:off x="188187" y="758626"/>
            <a:ext cx="2624400" cy="193500"/>
          </a:xfrm>
          <a:prstGeom prst="rect">
            <a:avLst/>
          </a:prstGeom>
          <a:solidFill>
            <a:srgbClr val="6D9EEB"/>
          </a:solidFill>
          <a:ln cap="flat" cmpd="sng" w="9525">
            <a:solidFill>
              <a:srgbClr val="0070C0"/>
            </a:solidFill>
            <a:prstDash val="solid"/>
            <a:miter lim="800000"/>
            <a:headEnd len="sm" w="sm" type="none"/>
            <a:tailEnd len="sm" w="sm" type="none"/>
          </a:ln>
        </p:spPr>
        <p:txBody>
          <a:bodyPr anchorCtr="0" anchor="t" bIns="12025" lIns="24075" spcFirstLastPara="1" rIns="24075" wrap="square" tIns="12025">
            <a:spAutoFit/>
          </a:bodyPr>
          <a:lstStyle/>
          <a:p>
            <a:pPr indent="0" lvl="0" marL="0" marR="0" rtl="0" algn="ctr">
              <a:spcBef>
                <a:spcPts val="0"/>
              </a:spcBef>
              <a:spcAft>
                <a:spcPts val="0"/>
              </a:spcAft>
              <a:buNone/>
            </a:pPr>
            <a:r>
              <a:rPr b="1" i="0" lang="en" sz="1100" u="none" cap="none" strike="noStrike">
                <a:solidFill>
                  <a:schemeClr val="lt1"/>
                </a:solidFill>
                <a:latin typeface="Calibri"/>
                <a:ea typeface="Calibri"/>
                <a:cs typeface="Calibri"/>
                <a:sym typeface="Calibri"/>
              </a:rPr>
              <a:t>Abstract</a:t>
            </a:r>
            <a:endParaRPr sz="400"/>
          </a:p>
        </p:txBody>
      </p:sp>
      <p:sp>
        <p:nvSpPr>
          <p:cNvPr id="63" name="Google Shape;63;p13"/>
          <p:cNvSpPr txBox="1"/>
          <p:nvPr/>
        </p:nvSpPr>
        <p:spPr>
          <a:xfrm>
            <a:off x="176901" y="2883335"/>
            <a:ext cx="2624400" cy="193500"/>
          </a:xfrm>
          <a:prstGeom prst="rect">
            <a:avLst/>
          </a:prstGeom>
          <a:solidFill>
            <a:srgbClr val="6D9EEB"/>
          </a:solidFill>
          <a:ln cap="flat" cmpd="sng" w="9525">
            <a:solidFill>
              <a:srgbClr val="0070C0"/>
            </a:solidFill>
            <a:prstDash val="solid"/>
            <a:miter lim="800000"/>
            <a:headEnd len="sm" w="sm" type="none"/>
            <a:tailEnd len="sm" w="sm" type="none"/>
          </a:ln>
        </p:spPr>
        <p:txBody>
          <a:bodyPr anchorCtr="0" anchor="t" bIns="12025" lIns="24075" spcFirstLastPara="1" rIns="24075" wrap="square" tIns="12025">
            <a:spAutoFit/>
          </a:bodyPr>
          <a:lstStyle/>
          <a:p>
            <a:pPr indent="0" lvl="0" marL="0" marR="0" rtl="0" algn="ctr">
              <a:spcBef>
                <a:spcPts val="0"/>
              </a:spcBef>
              <a:spcAft>
                <a:spcPts val="0"/>
              </a:spcAft>
              <a:buNone/>
            </a:pPr>
            <a:r>
              <a:rPr b="1" i="0" lang="en" sz="1100" u="none" cap="none" strike="noStrike">
                <a:solidFill>
                  <a:schemeClr val="lt1"/>
                </a:solidFill>
                <a:latin typeface="Calibri"/>
                <a:ea typeface="Calibri"/>
                <a:cs typeface="Calibri"/>
                <a:sym typeface="Calibri"/>
              </a:rPr>
              <a:t>Introduction</a:t>
            </a:r>
            <a:endParaRPr sz="400"/>
          </a:p>
        </p:txBody>
      </p:sp>
      <p:sp>
        <p:nvSpPr>
          <p:cNvPr id="64" name="Google Shape;64;p13"/>
          <p:cNvSpPr txBox="1"/>
          <p:nvPr/>
        </p:nvSpPr>
        <p:spPr>
          <a:xfrm>
            <a:off x="3282838" y="758633"/>
            <a:ext cx="2624400" cy="193500"/>
          </a:xfrm>
          <a:prstGeom prst="rect">
            <a:avLst/>
          </a:prstGeom>
          <a:solidFill>
            <a:srgbClr val="6D9EEB"/>
          </a:solidFill>
          <a:ln cap="flat" cmpd="sng" w="9525">
            <a:solidFill>
              <a:srgbClr val="0070C0"/>
            </a:solidFill>
            <a:prstDash val="solid"/>
            <a:miter lim="800000"/>
            <a:headEnd len="sm" w="sm" type="none"/>
            <a:tailEnd len="sm" w="sm" type="none"/>
          </a:ln>
        </p:spPr>
        <p:txBody>
          <a:bodyPr anchorCtr="0" anchor="t" bIns="12025" lIns="24075" spcFirstLastPara="1" rIns="24075" wrap="square" tIns="12025">
            <a:spAutoFit/>
          </a:bodyPr>
          <a:lstStyle/>
          <a:p>
            <a:pPr indent="0" lvl="0" marL="0" marR="0" rtl="0" algn="ctr">
              <a:spcBef>
                <a:spcPts val="0"/>
              </a:spcBef>
              <a:spcAft>
                <a:spcPts val="0"/>
              </a:spcAft>
              <a:buNone/>
            </a:pPr>
            <a:r>
              <a:rPr b="1" i="0" lang="en" sz="1100" u="none" cap="none" strike="noStrike">
                <a:solidFill>
                  <a:schemeClr val="lt1"/>
                </a:solidFill>
                <a:latin typeface="Calibri"/>
                <a:ea typeface="Calibri"/>
                <a:cs typeface="Calibri"/>
                <a:sym typeface="Calibri"/>
              </a:rPr>
              <a:t>Methods</a:t>
            </a:r>
            <a:endParaRPr sz="400"/>
          </a:p>
        </p:txBody>
      </p:sp>
      <p:sp>
        <p:nvSpPr>
          <p:cNvPr id="65" name="Google Shape;65;p13"/>
          <p:cNvSpPr/>
          <p:nvPr/>
        </p:nvSpPr>
        <p:spPr>
          <a:xfrm>
            <a:off x="-1026878" y="249087"/>
            <a:ext cx="1026900" cy="324000"/>
          </a:xfrm>
          <a:prstGeom prst="rect">
            <a:avLst/>
          </a:prstGeom>
          <a:noFill/>
          <a:ln>
            <a:noFill/>
          </a:ln>
        </p:spPr>
        <p:txBody>
          <a:bodyPr anchorCtr="0" anchor="ctr" bIns="12025" lIns="24075" spcFirstLastPara="1" rIns="24075" wrap="square" tIns="12025">
            <a:noAutofit/>
          </a:bodyPr>
          <a:lstStyle/>
          <a:p>
            <a:pPr indent="0" lvl="0" marL="0" marR="0" rtl="0" algn="ctr">
              <a:spcBef>
                <a:spcPts val="0"/>
              </a:spcBef>
              <a:spcAft>
                <a:spcPts val="0"/>
              </a:spcAft>
              <a:buNone/>
            </a:pPr>
            <a:r>
              <a:t/>
            </a:r>
            <a:endParaRPr b="1" i="0" sz="700" u="none" cap="none" strike="noStrike">
              <a:solidFill>
                <a:srgbClr val="C00000"/>
              </a:solidFill>
              <a:latin typeface="Calibri"/>
              <a:ea typeface="Calibri"/>
              <a:cs typeface="Calibri"/>
              <a:sym typeface="Calibri"/>
            </a:endParaRPr>
          </a:p>
        </p:txBody>
      </p:sp>
      <p:sp>
        <p:nvSpPr>
          <p:cNvPr id="66" name="Google Shape;66;p13"/>
          <p:cNvSpPr/>
          <p:nvPr/>
        </p:nvSpPr>
        <p:spPr>
          <a:xfrm>
            <a:off x="3263117" y="1557949"/>
            <a:ext cx="2753700" cy="219900"/>
          </a:xfrm>
          <a:prstGeom prst="rect">
            <a:avLst/>
          </a:prstGeom>
          <a:noFill/>
          <a:ln>
            <a:noFill/>
          </a:ln>
        </p:spPr>
        <p:txBody>
          <a:bodyPr anchorCtr="0" anchor="ctr" bIns="12025" lIns="24075" spcFirstLastPara="1" rIns="24075" wrap="square" tIns="12025">
            <a:noAutofit/>
          </a:bodyPr>
          <a:lstStyle/>
          <a:p>
            <a:pPr indent="-107950" lvl="0" marL="114300" marR="0" rtl="0" algn="l">
              <a:spcBef>
                <a:spcPts val="0"/>
              </a:spcBef>
              <a:spcAft>
                <a:spcPts val="0"/>
              </a:spcAft>
              <a:buClr>
                <a:srgbClr val="C00000"/>
              </a:buClr>
              <a:buSzPts val="700"/>
              <a:buFont typeface="Noto Sans Symbols"/>
              <a:buChar char="❖"/>
            </a:pPr>
            <a:r>
              <a:rPr b="1" lang="en" sz="700">
                <a:solidFill>
                  <a:schemeClr val="dk1"/>
                </a:solidFill>
                <a:latin typeface="Calibri"/>
                <a:ea typeface="Calibri"/>
                <a:cs typeface="Calibri"/>
                <a:sym typeface="Calibri"/>
              </a:rPr>
              <a:t>Topic Modeling</a:t>
            </a:r>
            <a:r>
              <a:rPr b="1" i="0" lang="en" sz="700" u="none" cap="none" strike="noStrike">
                <a:solidFill>
                  <a:schemeClr val="dk1"/>
                </a:solidFill>
                <a:latin typeface="Calibri"/>
                <a:ea typeface="Calibri"/>
                <a:cs typeface="Calibri"/>
                <a:sym typeface="Calibri"/>
              </a:rPr>
              <a:t>: </a:t>
            </a:r>
            <a:r>
              <a:rPr lang="en" sz="700">
                <a:solidFill>
                  <a:schemeClr val="dk1"/>
                </a:solidFill>
                <a:latin typeface="Calibri"/>
                <a:ea typeface="Calibri"/>
                <a:cs typeface="Calibri"/>
                <a:sym typeface="Calibri"/>
              </a:rPr>
              <a:t>We used </a:t>
            </a:r>
            <a:r>
              <a:rPr b="1" lang="en" sz="700">
                <a:solidFill>
                  <a:schemeClr val="dk1"/>
                </a:solidFill>
                <a:latin typeface="Calibri"/>
                <a:ea typeface="Calibri"/>
                <a:cs typeface="Calibri"/>
                <a:sym typeface="Calibri"/>
              </a:rPr>
              <a:t>TF-IDF</a:t>
            </a:r>
            <a:r>
              <a:rPr lang="en" sz="700">
                <a:solidFill>
                  <a:schemeClr val="dk1"/>
                </a:solidFill>
                <a:latin typeface="Calibri"/>
                <a:ea typeface="Calibri"/>
                <a:cs typeface="Calibri"/>
                <a:sym typeface="Calibri"/>
              </a:rPr>
              <a:t> to extract the 10 most significant words of articles among four newspapers. Then we leveraged </a:t>
            </a:r>
            <a:r>
              <a:rPr b="1" lang="en" sz="700">
                <a:solidFill>
                  <a:schemeClr val="dk1"/>
                </a:solidFill>
                <a:latin typeface="Calibri"/>
                <a:ea typeface="Calibri"/>
                <a:cs typeface="Calibri"/>
                <a:sym typeface="Calibri"/>
              </a:rPr>
              <a:t>LSA </a:t>
            </a:r>
            <a:r>
              <a:rPr lang="en" sz="700">
                <a:solidFill>
                  <a:schemeClr val="dk1"/>
                </a:solidFill>
                <a:latin typeface="Calibri"/>
                <a:ea typeface="Calibri"/>
                <a:cs typeface="Calibri"/>
                <a:sym typeface="Calibri"/>
              </a:rPr>
              <a:t>to figure out </a:t>
            </a:r>
            <a:r>
              <a:rPr b="1" lang="en" sz="700">
                <a:solidFill>
                  <a:schemeClr val="dk1"/>
                </a:solidFill>
                <a:latin typeface="Calibri"/>
                <a:ea typeface="Calibri"/>
                <a:cs typeface="Calibri"/>
                <a:sym typeface="Calibri"/>
              </a:rPr>
              <a:t>5 </a:t>
            </a:r>
            <a:r>
              <a:rPr lang="en" sz="700">
                <a:solidFill>
                  <a:schemeClr val="dk1"/>
                </a:solidFill>
                <a:latin typeface="Calibri"/>
                <a:ea typeface="Calibri"/>
                <a:cs typeface="Calibri"/>
                <a:sym typeface="Calibri"/>
              </a:rPr>
              <a:t>most possible topics inside the newspapers. </a:t>
            </a:r>
            <a:endParaRPr i="0" sz="700" u="none" cap="none" strike="noStrike">
              <a:solidFill>
                <a:schemeClr val="dk1"/>
              </a:solidFill>
              <a:latin typeface="Calibri"/>
              <a:ea typeface="Calibri"/>
              <a:cs typeface="Calibri"/>
              <a:sym typeface="Calibri"/>
            </a:endParaRPr>
          </a:p>
          <a:p>
            <a:pPr indent="-63500" lvl="0" marL="114300" marR="0" rtl="0" algn="l">
              <a:spcBef>
                <a:spcPts val="0"/>
              </a:spcBef>
              <a:spcAft>
                <a:spcPts val="0"/>
              </a:spcAft>
              <a:buClr>
                <a:srgbClr val="C00000"/>
              </a:buClr>
              <a:buSzPts val="700"/>
              <a:buFont typeface="Noto Sans Symbols"/>
              <a:buNone/>
            </a:pPr>
            <a:r>
              <a:t/>
            </a:r>
            <a:endParaRPr b="0" i="0" sz="700" u="none" cap="none" strike="noStrike">
              <a:solidFill>
                <a:schemeClr val="dk1"/>
              </a:solidFill>
              <a:latin typeface="Calibri"/>
              <a:ea typeface="Calibri"/>
              <a:cs typeface="Calibri"/>
              <a:sym typeface="Calibri"/>
            </a:endParaRPr>
          </a:p>
        </p:txBody>
      </p:sp>
      <p:sp>
        <p:nvSpPr>
          <p:cNvPr id="67" name="Google Shape;67;p13"/>
          <p:cNvSpPr txBox="1"/>
          <p:nvPr/>
        </p:nvSpPr>
        <p:spPr>
          <a:xfrm>
            <a:off x="3218203" y="3275131"/>
            <a:ext cx="2753700" cy="193500"/>
          </a:xfrm>
          <a:prstGeom prst="rect">
            <a:avLst/>
          </a:prstGeom>
          <a:solidFill>
            <a:srgbClr val="6D9EEB"/>
          </a:solidFill>
          <a:ln cap="flat" cmpd="sng" w="9525">
            <a:solidFill>
              <a:srgbClr val="0070C0"/>
            </a:solidFill>
            <a:prstDash val="solid"/>
            <a:miter lim="800000"/>
            <a:headEnd len="sm" w="sm" type="none"/>
            <a:tailEnd len="sm" w="sm" type="none"/>
          </a:ln>
        </p:spPr>
        <p:txBody>
          <a:bodyPr anchorCtr="0" anchor="t" bIns="12025" lIns="24075" spcFirstLastPara="1" rIns="24075" wrap="square" tIns="12025">
            <a:spAutoFit/>
          </a:bodyPr>
          <a:lstStyle/>
          <a:p>
            <a:pPr indent="0" lvl="0" marL="0" marR="0" rtl="0" algn="ctr">
              <a:spcBef>
                <a:spcPts val="0"/>
              </a:spcBef>
              <a:spcAft>
                <a:spcPts val="0"/>
              </a:spcAft>
              <a:buNone/>
            </a:pPr>
            <a:r>
              <a:rPr b="1" i="0" lang="en" sz="1100" u="none" cap="none" strike="noStrike">
                <a:solidFill>
                  <a:schemeClr val="lt1"/>
                </a:solidFill>
                <a:latin typeface="Calibri"/>
                <a:ea typeface="Calibri"/>
                <a:cs typeface="Calibri"/>
                <a:sym typeface="Calibri"/>
              </a:rPr>
              <a:t>Results</a:t>
            </a:r>
            <a:endParaRPr sz="400"/>
          </a:p>
        </p:txBody>
      </p:sp>
      <p:sp>
        <p:nvSpPr>
          <p:cNvPr id="68" name="Google Shape;68;p13"/>
          <p:cNvSpPr txBox="1"/>
          <p:nvPr/>
        </p:nvSpPr>
        <p:spPr>
          <a:xfrm>
            <a:off x="6385298" y="3921875"/>
            <a:ext cx="2629200" cy="193500"/>
          </a:xfrm>
          <a:prstGeom prst="rect">
            <a:avLst/>
          </a:prstGeom>
          <a:solidFill>
            <a:srgbClr val="6D9EEB"/>
          </a:solidFill>
          <a:ln cap="flat" cmpd="sng" w="9525">
            <a:solidFill>
              <a:srgbClr val="0070C0"/>
            </a:solidFill>
            <a:prstDash val="solid"/>
            <a:miter lim="800000"/>
            <a:headEnd len="sm" w="sm" type="none"/>
            <a:tailEnd len="sm" w="sm" type="none"/>
          </a:ln>
        </p:spPr>
        <p:txBody>
          <a:bodyPr anchorCtr="0" anchor="t" bIns="12025" lIns="24075" spcFirstLastPara="1" rIns="24075" wrap="square" tIns="12025">
            <a:spAutoFit/>
          </a:bodyPr>
          <a:lstStyle/>
          <a:p>
            <a:pPr indent="0" lvl="0" marL="0" marR="0" rtl="0" algn="ctr">
              <a:spcBef>
                <a:spcPts val="0"/>
              </a:spcBef>
              <a:spcAft>
                <a:spcPts val="0"/>
              </a:spcAft>
              <a:buNone/>
            </a:pPr>
            <a:r>
              <a:rPr b="1" i="0" lang="en" sz="1100" u="none" cap="none" strike="noStrike">
                <a:solidFill>
                  <a:schemeClr val="lt1"/>
                </a:solidFill>
                <a:latin typeface="Calibri"/>
                <a:ea typeface="Calibri"/>
                <a:cs typeface="Calibri"/>
                <a:sym typeface="Calibri"/>
              </a:rPr>
              <a:t>Conclusions</a:t>
            </a:r>
            <a:endParaRPr sz="400"/>
          </a:p>
        </p:txBody>
      </p:sp>
      <p:sp>
        <p:nvSpPr>
          <p:cNvPr id="69" name="Google Shape;69;p13"/>
          <p:cNvSpPr/>
          <p:nvPr/>
        </p:nvSpPr>
        <p:spPr>
          <a:xfrm>
            <a:off x="6361295" y="4268239"/>
            <a:ext cx="2677200" cy="810600"/>
          </a:xfrm>
          <a:prstGeom prst="rect">
            <a:avLst/>
          </a:prstGeom>
          <a:noFill/>
          <a:ln>
            <a:noFill/>
          </a:ln>
        </p:spPr>
        <p:txBody>
          <a:bodyPr anchorCtr="0" anchor="ctr" bIns="12025" lIns="24075" spcFirstLastPara="1" rIns="24075" wrap="square" tIns="12025">
            <a:noAutofit/>
          </a:bodyPr>
          <a:lstStyle/>
          <a:p>
            <a:pPr indent="-107950" lvl="0" marL="114300" marR="0" rtl="0" algn="l">
              <a:spcBef>
                <a:spcPts val="0"/>
              </a:spcBef>
              <a:spcAft>
                <a:spcPts val="0"/>
              </a:spcAft>
              <a:buClr>
                <a:srgbClr val="C00000"/>
              </a:buClr>
              <a:buSzPts val="700"/>
              <a:buFont typeface="Noto Sans Symbols"/>
              <a:buChar char="❖"/>
            </a:pPr>
            <a:r>
              <a:rPr b="0" i="0" lang="en" sz="700" u="none" cap="none" strike="noStrike">
                <a:solidFill>
                  <a:schemeClr val="dk1"/>
                </a:solidFill>
                <a:latin typeface="Calibri"/>
                <a:ea typeface="Calibri"/>
                <a:cs typeface="Calibri"/>
                <a:sym typeface="Calibri"/>
              </a:rPr>
              <a:t>The study </a:t>
            </a:r>
            <a:r>
              <a:rPr lang="en" sz="700">
                <a:solidFill>
                  <a:schemeClr val="dk1"/>
                </a:solidFill>
                <a:latin typeface="Calibri"/>
                <a:ea typeface="Calibri"/>
                <a:cs typeface="Calibri"/>
                <a:sym typeface="Calibri"/>
              </a:rPr>
              <a:t>employed sentiment analysis and topic modeling to explore the public concerns and sentiment shifts reflected in  Congolese newspapers during the 2021 M23 rebel attack period. The sentiments expressed in newspapers could partially  represent the public sentiments tendency. </a:t>
            </a:r>
            <a:endParaRPr sz="400"/>
          </a:p>
          <a:p>
            <a:pPr indent="-107950" lvl="0" marL="114300" marR="0" rtl="0" algn="l">
              <a:spcBef>
                <a:spcPts val="0"/>
              </a:spcBef>
              <a:spcAft>
                <a:spcPts val="0"/>
              </a:spcAft>
              <a:buClr>
                <a:srgbClr val="C00000"/>
              </a:buClr>
              <a:buSzPts val="700"/>
              <a:buFont typeface="Noto Sans Symbols"/>
              <a:buChar char="❖"/>
            </a:pPr>
            <a:r>
              <a:rPr lang="en" sz="700">
                <a:solidFill>
                  <a:schemeClr val="dk1"/>
                </a:solidFill>
                <a:latin typeface="Calibri"/>
                <a:ea typeface="Calibri"/>
                <a:cs typeface="Calibri"/>
                <a:sym typeface="Calibri"/>
              </a:rPr>
              <a:t>The topic words revealed underlying public sentiments, reflecting a collective demand for a strong government response to Rwanda and M23 even through military action.</a:t>
            </a:r>
            <a:endParaRPr sz="7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7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700">
              <a:solidFill>
                <a:schemeClr val="dk1"/>
              </a:solidFill>
              <a:latin typeface="Calibri"/>
              <a:ea typeface="Calibri"/>
              <a:cs typeface="Calibri"/>
              <a:sym typeface="Calibri"/>
            </a:endParaRPr>
          </a:p>
        </p:txBody>
      </p:sp>
      <p:sp>
        <p:nvSpPr>
          <p:cNvPr id="70" name="Google Shape;70;p13"/>
          <p:cNvSpPr/>
          <p:nvPr/>
        </p:nvSpPr>
        <p:spPr>
          <a:xfrm>
            <a:off x="163111" y="3854005"/>
            <a:ext cx="2652000" cy="425700"/>
          </a:xfrm>
          <a:prstGeom prst="rect">
            <a:avLst/>
          </a:prstGeom>
          <a:noFill/>
          <a:ln>
            <a:noFill/>
          </a:ln>
        </p:spPr>
        <p:txBody>
          <a:bodyPr anchorCtr="0" anchor="t" bIns="12025" lIns="24075" spcFirstLastPara="1" rIns="24075" wrap="square" tIns="12025">
            <a:noAutofit/>
          </a:bodyPr>
          <a:lstStyle/>
          <a:p>
            <a:pPr indent="-107950" lvl="0" marL="114300" marR="0" rtl="0" algn="l">
              <a:spcBef>
                <a:spcPts val="0"/>
              </a:spcBef>
              <a:spcAft>
                <a:spcPts val="0"/>
              </a:spcAft>
              <a:buClr>
                <a:srgbClr val="C00000"/>
              </a:buClr>
              <a:buSzPts val="700"/>
              <a:buFont typeface="Noto Sans Symbols"/>
              <a:buChar char="❖"/>
            </a:pPr>
            <a:r>
              <a:rPr lang="en" sz="700">
                <a:latin typeface="Calibri"/>
                <a:ea typeface="Calibri"/>
                <a:cs typeface="Calibri"/>
                <a:sym typeface="Calibri"/>
              </a:rPr>
              <a:t>We collected articles related to M23 from four different Congolese newspapers to explore the sentiment alternation since 2021 M23 rebel attack. Stata-run media RTNC has </a:t>
            </a:r>
            <a:r>
              <a:rPr b="1" lang="en" sz="700">
                <a:latin typeface="Calibri"/>
                <a:ea typeface="Calibri"/>
                <a:cs typeface="Calibri"/>
                <a:sym typeface="Calibri"/>
              </a:rPr>
              <a:t>48 </a:t>
            </a:r>
            <a:r>
              <a:rPr lang="en" sz="700">
                <a:latin typeface="Calibri"/>
                <a:ea typeface="Calibri"/>
                <a:cs typeface="Calibri"/>
                <a:sym typeface="Calibri"/>
              </a:rPr>
              <a:t>samples, United Nations Affiliated media Radio Okapi has </a:t>
            </a:r>
            <a:r>
              <a:rPr b="1" lang="en" sz="700">
                <a:latin typeface="Calibri"/>
                <a:ea typeface="Calibri"/>
                <a:cs typeface="Calibri"/>
                <a:sym typeface="Calibri"/>
              </a:rPr>
              <a:t>1000 </a:t>
            </a:r>
            <a:r>
              <a:rPr lang="en" sz="700">
                <a:latin typeface="Calibri"/>
                <a:ea typeface="Calibri"/>
                <a:cs typeface="Calibri"/>
                <a:sym typeface="Calibri"/>
              </a:rPr>
              <a:t>samples, and two most popular private medias in Twitter (X): Actualite has </a:t>
            </a:r>
            <a:r>
              <a:rPr b="1" lang="en" sz="700">
                <a:latin typeface="Calibri"/>
                <a:ea typeface="Calibri"/>
                <a:cs typeface="Calibri"/>
                <a:sym typeface="Calibri"/>
              </a:rPr>
              <a:t>1000 </a:t>
            </a:r>
            <a:r>
              <a:rPr lang="en" sz="700">
                <a:latin typeface="Calibri"/>
                <a:ea typeface="Calibri"/>
                <a:cs typeface="Calibri"/>
                <a:sym typeface="Calibri"/>
              </a:rPr>
              <a:t>samples and 7SUR7 has </a:t>
            </a:r>
            <a:r>
              <a:rPr b="1" lang="en" sz="700">
                <a:latin typeface="Calibri"/>
                <a:ea typeface="Calibri"/>
                <a:cs typeface="Calibri"/>
                <a:sym typeface="Calibri"/>
              </a:rPr>
              <a:t>603 </a:t>
            </a:r>
            <a:r>
              <a:rPr lang="en" sz="700">
                <a:latin typeface="Calibri"/>
                <a:ea typeface="Calibri"/>
                <a:cs typeface="Calibri"/>
                <a:sym typeface="Calibri"/>
              </a:rPr>
              <a:t>samples. </a:t>
            </a:r>
            <a:endParaRPr sz="700">
              <a:latin typeface="Calibri"/>
              <a:ea typeface="Calibri"/>
              <a:cs typeface="Calibri"/>
              <a:sym typeface="Calibri"/>
            </a:endParaRPr>
          </a:p>
        </p:txBody>
      </p:sp>
      <p:sp>
        <p:nvSpPr>
          <p:cNvPr id="71" name="Google Shape;71;p13"/>
          <p:cNvSpPr/>
          <p:nvPr/>
        </p:nvSpPr>
        <p:spPr>
          <a:xfrm>
            <a:off x="3207458" y="3487939"/>
            <a:ext cx="2785500" cy="465300"/>
          </a:xfrm>
          <a:prstGeom prst="rect">
            <a:avLst/>
          </a:prstGeom>
          <a:noFill/>
          <a:ln>
            <a:noFill/>
          </a:ln>
        </p:spPr>
        <p:txBody>
          <a:bodyPr anchorCtr="0" anchor="ctr" bIns="12025" lIns="24075" spcFirstLastPara="1" rIns="24075" wrap="square" tIns="12025">
            <a:noAutofit/>
          </a:bodyPr>
          <a:lstStyle/>
          <a:p>
            <a:pPr indent="-107950" lvl="0" marL="114300" marR="0" rtl="0" algn="l">
              <a:spcBef>
                <a:spcPts val="0"/>
              </a:spcBef>
              <a:spcAft>
                <a:spcPts val="0"/>
              </a:spcAft>
              <a:buClr>
                <a:srgbClr val="C00000"/>
              </a:buClr>
              <a:buSzPts val="700"/>
              <a:buFont typeface="Noto Sans Symbols"/>
              <a:buChar char="❖"/>
            </a:pPr>
            <a:r>
              <a:rPr b="0" i="0" lang="en" sz="700" u="none" cap="none" strike="noStrike">
                <a:solidFill>
                  <a:schemeClr val="dk1"/>
                </a:solidFill>
                <a:latin typeface="Calibri"/>
                <a:ea typeface="Calibri"/>
                <a:cs typeface="Calibri"/>
                <a:sym typeface="Calibri"/>
              </a:rPr>
              <a:t>The </a:t>
            </a:r>
            <a:r>
              <a:rPr lang="en" sz="700">
                <a:solidFill>
                  <a:schemeClr val="dk1"/>
                </a:solidFill>
                <a:latin typeface="Calibri"/>
                <a:ea typeface="Calibri"/>
                <a:cs typeface="Calibri"/>
                <a:sym typeface="Calibri"/>
              </a:rPr>
              <a:t>word </a:t>
            </a:r>
            <a:r>
              <a:rPr b="1" lang="en" sz="700">
                <a:solidFill>
                  <a:srgbClr val="FF0000"/>
                </a:solidFill>
                <a:latin typeface="Calibri"/>
                <a:ea typeface="Calibri"/>
                <a:cs typeface="Calibri"/>
                <a:sym typeface="Calibri"/>
              </a:rPr>
              <a:t>“m23”</a:t>
            </a:r>
            <a:r>
              <a:rPr lang="en" sz="700">
                <a:solidFill>
                  <a:schemeClr val="dk1"/>
                </a:solidFill>
                <a:latin typeface="Calibri"/>
                <a:ea typeface="Calibri"/>
                <a:cs typeface="Calibri"/>
                <a:sym typeface="Calibri"/>
              </a:rPr>
              <a:t>,</a:t>
            </a:r>
            <a:r>
              <a:rPr b="1" lang="en" sz="700">
                <a:solidFill>
                  <a:srgbClr val="FF0000"/>
                </a:solidFill>
                <a:latin typeface="Calibri"/>
                <a:ea typeface="Calibri"/>
                <a:cs typeface="Calibri"/>
                <a:sym typeface="Calibri"/>
              </a:rPr>
              <a:t>”drc”</a:t>
            </a:r>
            <a:r>
              <a:rPr lang="en" sz="700">
                <a:solidFill>
                  <a:schemeClr val="dk1"/>
                </a:solidFill>
                <a:latin typeface="Calibri"/>
                <a:ea typeface="Calibri"/>
                <a:cs typeface="Calibri"/>
                <a:sym typeface="Calibri"/>
              </a:rPr>
              <a:t>, and </a:t>
            </a:r>
            <a:r>
              <a:rPr b="1" lang="en" sz="700">
                <a:solidFill>
                  <a:srgbClr val="FF0000"/>
                </a:solidFill>
                <a:latin typeface="Calibri"/>
                <a:ea typeface="Calibri"/>
                <a:cs typeface="Calibri"/>
                <a:sym typeface="Calibri"/>
              </a:rPr>
              <a:t>“rwanda”</a:t>
            </a:r>
            <a:r>
              <a:rPr lang="en" sz="700">
                <a:solidFill>
                  <a:schemeClr val="dk1"/>
                </a:solidFill>
                <a:latin typeface="Calibri"/>
                <a:ea typeface="Calibri"/>
                <a:cs typeface="Calibri"/>
                <a:sym typeface="Calibri"/>
              </a:rPr>
              <a:t> are the three most important words in Actualite newspaper.  </a:t>
            </a:r>
            <a:endParaRPr sz="700">
              <a:solidFill>
                <a:schemeClr val="dk1"/>
              </a:solidFill>
              <a:latin typeface="Calibri"/>
              <a:ea typeface="Calibri"/>
              <a:cs typeface="Calibri"/>
              <a:sym typeface="Calibri"/>
            </a:endParaRPr>
          </a:p>
          <a:p>
            <a:pPr indent="-107950" lvl="0" marL="114300" marR="0" rtl="0" algn="l">
              <a:spcBef>
                <a:spcPts val="0"/>
              </a:spcBef>
              <a:spcAft>
                <a:spcPts val="0"/>
              </a:spcAft>
              <a:buClr>
                <a:srgbClr val="C00000"/>
              </a:buClr>
              <a:buSzPts val="700"/>
              <a:buFont typeface="Noto Sans Symbols"/>
              <a:buChar char="❖"/>
            </a:pPr>
            <a:r>
              <a:rPr b="1" lang="en" sz="700">
                <a:solidFill>
                  <a:srgbClr val="FF0000"/>
                </a:solidFill>
                <a:latin typeface="Calibri"/>
                <a:ea typeface="Calibri"/>
                <a:cs typeface="Calibri"/>
                <a:sym typeface="Calibri"/>
              </a:rPr>
              <a:t>“Anger”</a:t>
            </a:r>
            <a:r>
              <a:rPr lang="en" sz="700">
                <a:solidFill>
                  <a:schemeClr val="dk1"/>
                </a:solidFill>
                <a:latin typeface="Calibri"/>
                <a:ea typeface="Calibri"/>
                <a:cs typeface="Calibri"/>
                <a:sym typeface="Calibri"/>
              </a:rPr>
              <a:t> and </a:t>
            </a:r>
            <a:r>
              <a:rPr b="1" lang="en" sz="700">
                <a:solidFill>
                  <a:srgbClr val="FF0000"/>
                </a:solidFill>
                <a:latin typeface="Calibri"/>
                <a:ea typeface="Calibri"/>
                <a:cs typeface="Calibri"/>
                <a:sym typeface="Calibri"/>
              </a:rPr>
              <a:t>“Fear”</a:t>
            </a:r>
            <a:r>
              <a:rPr lang="en" sz="700">
                <a:solidFill>
                  <a:schemeClr val="dk1"/>
                </a:solidFill>
                <a:latin typeface="Calibri"/>
                <a:ea typeface="Calibri"/>
                <a:cs typeface="Calibri"/>
                <a:sym typeface="Calibri"/>
              </a:rPr>
              <a:t> emotions  have experienced the most significant surges following the 2021 M23 rebel attack</a:t>
            </a:r>
            <a:r>
              <a:rPr b="0" i="0" lang="en" sz="700" u="none" cap="none" strike="noStrike">
                <a:solidFill>
                  <a:schemeClr val="dk1"/>
                </a:solidFill>
                <a:latin typeface="Calibri"/>
                <a:ea typeface="Calibri"/>
                <a:cs typeface="Calibri"/>
                <a:sym typeface="Calibri"/>
              </a:rPr>
              <a:t>.</a:t>
            </a:r>
            <a:endParaRPr sz="400"/>
          </a:p>
        </p:txBody>
      </p:sp>
      <p:sp>
        <p:nvSpPr>
          <p:cNvPr id="72" name="Google Shape;72;p13"/>
          <p:cNvSpPr/>
          <p:nvPr/>
        </p:nvSpPr>
        <p:spPr>
          <a:xfrm>
            <a:off x="3247233" y="2460957"/>
            <a:ext cx="2785500" cy="165900"/>
          </a:xfrm>
          <a:prstGeom prst="rect">
            <a:avLst/>
          </a:prstGeom>
          <a:noFill/>
          <a:ln>
            <a:noFill/>
          </a:ln>
        </p:spPr>
        <p:txBody>
          <a:bodyPr anchorCtr="0" anchor="t" bIns="12025" lIns="24075" spcFirstLastPara="1" rIns="24075" wrap="square" tIns="12025">
            <a:noAutofit/>
          </a:bodyPr>
          <a:lstStyle/>
          <a:p>
            <a:pPr indent="0" lvl="0" marL="0" marR="0" rtl="0" algn="l">
              <a:spcBef>
                <a:spcPts val="0"/>
              </a:spcBef>
              <a:spcAft>
                <a:spcPts val="0"/>
              </a:spcAft>
              <a:buNone/>
            </a:pPr>
            <a:r>
              <a:rPr b="1" i="0" lang="en" sz="700" u="none" cap="none" strike="noStrike">
                <a:solidFill>
                  <a:srgbClr val="CC0000"/>
                </a:solidFill>
                <a:latin typeface="Calibri"/>
                <a:ea typeface="Calibri"/>
                <a:cs typeface="Calibri"/>
                <a:sym typeface="Calibri"/>
              </a:rPr>
              <a:t>The higher </a:t>
            </a:r>
            <a:r>
              <a:rPr b="1" lang="en" sz="700">
                <a:solidFill>
                  <a:srgbClr val="CC0000"/>
                </a:solidFill>
                <a:latin typeface="Calibri"/>
                <a:ea typeface="Calibri"/>
                <a:cs typeface="Calibri"/>
                <a:sym typeface="Calibri"/>
              </a:rPr>
              <a:t>TF-IDF</a:t>
            </a:r>
            <a:r>
              <a:rPr b="1" i="0" lang="en" sz="700" u="none" cap="none" strike="noStrike">
                <a:solidFill>
                  <a:srgbClr val="CC0000"/>
                </a:solidFill>
                <a:latin typeface="Calibri"/>
                <a:ea typeface="Calibri"/>
                <a:cs typeface="Calibri"/>
                <a:sym typeface="Calibri"/>
              </a:rPr>
              <a:t> score</a:t>
            </a:r>
            <a:r>
              <a:rPr b="1" lang="en" sz="700">
                <a:solidFill>
                  <a:srgbClr val="CC0000"/>
                </a:solidFill>
                <a:latin typeface="Calibri"/>
                <a:ea typeface="Calibri"/>
                <a:cs typeface="Calibri"/>
                <a:sym typeface="Calibri"/>
              </a:rPr>
              <a:t> represents the more important words in text.</a:t>
            </a:r>
            <a:endParaRPr sz="700">
              <a:solidFill>
                <a:srgbClr val="CC0000"/>
              </a:solidFill>
              <a:latin typeface="Calibri"/>
              <a:ea typeface="Calibri"/>
              <a:cs typeface="Calibri"/>
              <a:sym typeface="Calibri"/>
            </a:endParaRPr>
          </a:p>
        </p:txBody>
      </p:sp>
      <p:pic>
        <p:nvPicPr>
          <p:cNvPr id="73" name="Google Shape;73;p13"/>
          <p:cNvPicPr preferRelativeResize="0"/>
          <p:nvPr/>
        </p:nvPicPr>
        <p:blipFill>
          <a:blip r:embed="rId5">
            <a:alphaModFix/>
          </a:blip>
          <a:stretch>
            <a:fillRect/>
          </a:stretch>
        </p:blipFill>
        <p:spPr>
          <a:xfrm>
            <a:off x="267519" y="4491571"/>
            <a:ext cx="456598" cy="456598"/>
          </a:xfrm>
          <a:prstGeom prst="rect">
            <a:avLst/>
          </a:prstGeom>
          <a:noFill/>
          <a:ln>
            <a:noFill/>
          </a:ln>
        </p:spPr>
      </p:pic>
      <p:pic>
        <p:nvPicPr>
          <p:cNvPr id="74" name="Google Shape;74;p13"/>
          <p:cNvPicPr preferRelativeResize="0"/>
          <p:nvPr/>
        </p:nvPicPr>
        <p:blipFill>
          <a:blip r:embed="rId6">
            <a:alphaModFix/>
          </a:blip>
          <a:stretch>
            <a:fillRect/>
          </a:stretch>
        </p:blipFill>
        <p:spPr>
          <a:xfrm>
            <a:off x="922011" y="4535538"/>
            <a:ext cx="425607" cy="425602"/>
          </a:xfrm>
          <a:prstGeom prst="rect">
            <a:avLst/>
          </a:prstGeom>
          <a:noFill/>
          <a:ln>
            <a:noFill/>
          </a:ln>
        </p:spPr>
      </p:pic>
      <p:pic>
        <p:nvPicPr>
          <p:cNvPr id="75" name="Google Shape;75;p13"/>
          <p:cNvPicPr preferRelativeResize="0"/>
          <p:nvPr/>
        </p:nvPicPr>
        <p:blipFill>
          <a:blip r:embed="rId7">
            <a:alphaModFix/>
          </a:blip>
          <a:stretch>
            <a:fillRect/>
          </a:stretch>
        </p:blipFill>
        <p:spPr>
          <a:xfrm>
            <a:off x="1450118" y="4506476"/>
            <a:ext cx="553570" cy="465190"/>
          </a:xfrm>
          <a:prstGeom prst="rect">
            <a:avLst/>
          </a:prstGeom>
          <a:noFill/>
          <a:ln>
            <a:noFill/>
          </a:ln>
        </p:spPr>
      </p:pic>
      <p:pic>
        <p:nvPicPr>
          <p:cNvPr id="76" name="Google Shape;76;p13"/>
          <p:cNvPicPr preferRelativeResize="0"/>
          <p:nvPr/>
        </p:nvPicPr>
        <p:blipFill>
          <a:blip r:embed="rId8">
            <a:alphaModFix/>
          </a:blip>
          <a:stretch>
            <a:fillRect/>
          </a:stretch>
        </p:blipFill>
        <p:spPr>
          <a:xfrm>
            <a:off x="2106200" y="4506475"/>
            <a:ext cx="602666" cy="497099"/>
          </a:xfrm>
          <a:prstGeom prst="rect">
            <a:avLst/>
          </a:prstGeom>
          <a:noFill/>
          <a:ln>
            <a:noFill/>
          </a:ln>
        </p:spPr>
      </p:pic>
      <p:sp>
        <p:nvSpPr>
          <p:cNvPr id="77" name="Google Shape;77;p13"/>
          <p:cNvSpPr txBox="1"/>
          <p:nvPr/>
        </p:nvSpPr>
        <p:spPr>
          <a:xfrm>
            <a:off x="159424" y="3535659"/>
            <a:ext cx="2595600" cy="497100"/>
          </a:xfrm>
          <a:prstGeom prst="rect">
            <a:avLst/>
          </a:prstGeom>
          <a:noFill/>
          <a:ln>
            <a:noFill/>
          </a:ln>
        </p:spPr>
        <p:txBody>
          <a:bodyPr anchorCtr="0" anchor="t" bIns="24075" lIns="24075" spcFirstLastPara="1" rIns="24075" wrap="square" tIns="24075">
            <a:noAutofit/>
          </a:bodyPr>
          <a:lstStyle/>
          <a:p>
            <a:pPr indent="-107950" lvl="0" marL="114300" rtl="0" algn="l">
              <a:spcBef>
                <a:spcPts val="0"/>
              </a:spcBef>
              <a:spcAft>
                <a:spcPts val="0"/>
              </a:spcAft>
              <a:buClr>
                <a:srgbClr val="C00000"/>
              </a:buClr>
              <a:buSzPts val="700"/>
              <a:buFont typeface="Noto Sans Symbols"/>
              <a:buChar char="❖"/>
            </a:pPr>
            <a:r>
              <a:rPr lang="en" sz="700">
                <a:solidFill>
                  <a:schemeClr val="dk1"/>
                </a:solidFill>
                <a:latin typeface="Times New Roman"/>
                <a:ea typeface="Times New Roman"/>
                <a:cs typeface="Times New Roman"/>
                <a:sym typeface="Times New Roman"/>
              </a:rPr>
              <a:t>Rwanda was accused to support M23 secretly to disturb the border of DRC for illegal appropriation of natural resources and threaten security of Goma and North Kivu. </a:t>
            </a:r>
            <a:endParaRPr sz="2300">
              <a:solidFill>
                <a:schemeClr val="dk1"/>
              </a:solidFill>
              <a:latin typeface="Calibri"/>
              <a:ea typeface="Calibri"/>
              <a:cs typeface="Calibri"/>
              <a:sym typeface="Calibri"/>
            </a:endParaRPr>
          </a:p>
        </p:txBody>
      </p:sp>
      <p:pic>
        <p:nvPicPr>
          <p:cNvPr id="78" name="Google Shape;78;p13"/>
          <p:cNvPicPr preferRelativeResize="0"/>
          <p:nvPr/>
        </p:nvPicPr>
        <p:blipFill>
          <a:blip r:embed="rId9">
            <a:alphaModFix/>
          </a:blip>
          <a:stretch>
            <a:fillRect/>
          </a:stretch>
        </p:blipFill>
        <p:spPr>
          <a:xfrm>
            <a:off x="3276063" y="3972554"/>
            <a:ext cx="2624271" cy="1051580"/>
          </a:xfrm>
          <a:prstGeom prst="rect">
            <a:avLst/>
          </a:prstGeom>
          <a:noFill/>
          <a:ln>
            <a:noFill/>
          </a:ln>
        </p:spPr>
      </p:pic>
      <p:pic>
        <p:nvPicPr>
          <p:cNvPr id="79" name="Google Shape;79;p13"/>
          <p:cNvPicPr preferRelativeResize="0"/>
          <p:nvPr/>
        </p:nvPicPr>
        <p:blipFill rotWithShape="1">
          <a:blip r:embed="rId10">
            <a:alphaModFix/>
          </a:blip>
          <a:srcRect b="8508" l="1847" r="6249" t="0"/>
          <a:stretch/>
        </p:blipFill>
        <p:spPr>
          <a:xfrm>
            <a:off x="3410104" y="1784100"/>
            <a:ext cx="2498992" cy="659036"/>
          </a:xfrm>
          <a:prstGeom prst="rect">
            <a:avLst/>
          </a:prstGeom>
          <a:noFill/>
          <a:ln>
            <a:noFill/>
          </a:ln>
        </p:spPr>
      </p:pic>
      <p:pic>
        <p:nvPicPr>
          <p:cNvPr id="80" name="Google Shape;80;p13"/>
          <p:cNvPicPr preferRelativeResize="0"/>
          <p:nvPr/>
        </p:nvPicPr>
        <p:blipFill rotWithShape="1">
          <a:blip r:embed="rId11">
            <a:alphaModFix/>
          </a:blip>
          <a:srcRect b="14390" l="0" r="0" t="0"/>
          <a:stretch/>
        </p:blipFill>
        <p:spPr>
          <a:xfrm>
            <a:off x="4108088" y="2644678"/>
            <a:ext cx="920774" cy="219797"/>
          </a:xfrm>
          <a:prstGeom prst="rect">
            <a:avLst/>
          </a:prstGeom>
          <a:noFill/>
          <a:ln>
            <a:noFill/>
          </a:ln>
        </p:spPr>
      </p:pic>
      <p:sp>
        <p:nvSpPr>
          <p:cNvPr id="81" name="Google Shape;81;p13"/>
          <p:cNvSpPr txBox="1"/>
          <p:nvPr/>
        </p:nvSpPr>
        <p:spPr>
          <a:xfrm>
            <a:off x="3276065" y="2907798"/>
            <a:ext cx="2841300" cy="324000"/>
          </a:xfrm>
          <a:prstGeom prst="rect">
            <a:avLst/>
          </a:prstGeom>
          <a:noFill/>
          <a:ln>
            <a:noFill/>
          </a:ln>
        </p:spPr>
        <p:txBody>
          <a:bodyPr anchorCtr="0" anchor="t" bIns="24075" lIns="24075" spcFirstLastPara="1" rIns="24075" wrap="square" tIns="24075">
            <a:noAutofit/>
          </a:bodyPr>
          <a:lstStyle/>
          <a:p>
            <a:pPr indent="0" lvl="0" marL="0" rtl="0" algn="l">
              <a:spcBef>
                <a:spcPts val="0"/>
              </a:spcBef>
              <a:spcAft>
                <a:spcPts val="0"/>
              </a:spcAft>
              <a:buNone/>
            </a:pPr>
            <a:r>
              <a:rPr lang="en" sz="700">
                <a:solidFill>
                  <a:schemeClr val="dk1"/>
                </a:solidFill>
                <a:latin typeface="Calibri"/>
                <a:ea typeface="Calibri"/>
                <a:cs typeface="Calibri"/>
                <a:sym typeface="Calibri"/>
              </a:rPr>
              <a:t>The LSA used Singular Value Decomposition to factorize term-frequency matrix into term-topic matrix, diagonal matrix of importance of each topic, and document-topic matrix.  </a:t>
            </a:r>
            <a:endParaRPr sz="700">
              <a:solidFill>
                <a:schemeClr val="dk1"/>
              </a:solidFill>
              <a:latin typeface="Calibri"/>
              <a:ea typeface="Calibri"/>
              <a:cs typeface="Calibri"/>
              <a:sym typeface="Calibri"/>
            </a:endParaRPr>
          </a:p>
        </p:txBody>
      </p:sp>
      <p:pic>
        <p:nvPicPr>
          <p:cNvPr id="82" name="Google Shape;82;p13"/>
          <p:cNvPicPr preferRelativeResize="0"/>
          <p:nvPr/>
        </p:nvPicPr>
        <p:blipFill>
          <a:blip r:embed="rId12">
            <a:alphaModFix/>
          </a:blip>
          <a:stretch>
            <a:fillRect/>
          </a:stretch>
        </p:blipFill>
        <p:spPr>
          <a:xfrm>
            <a:off x="6480236" y="771123"/>
            <a:ext cx="1126305" cy="1236316"/>
          </a:xfrm>
          <a:prstGeom prst="rect">
            <a:avLst/>
          </a:prstGeom>
          <a:noFill/>
          <a:ln>
            <a:noFill/>
          </a:ln>
        </p:spPr>
      </p:pic>
      <p:pic>
        <p:nvPicPr>
          <p:cNvPr id="83" name="Google Shape;83;p13"/>
          <p:cNvPicPr preferRelativeResize="0"/>
          <p:nvPr/>
        </p:nvPicPr>
        <p:blipFill>
          <a:blip r:embed="rId13">
            <a:alphaModFix/>
          </a:blip>
          <a:stretch>
            <a:fillRect/>
          </a:stretch>
        </p:blipFill>
        <p:spPr>
          <a:xfrm>
            <a:off x="6385300" y="2087450"/>
            <a:ext cx="2399677" cy="1162476"/>
          </a:xfrm>
          <a:prstGeom prst="rect">
            <a:avLst/>
          </a:prstGeom>
          <a:noFill/>
          <a:ln>
            <a:noFill/>
          </a:ln>
        </p:spPr>
      </p:pic>
      <p:pic>
        <p:nvPicPr>
          <p:cNvPr id="84" name="Google Shape;84;p13"/>
          <p:cNvPicPr preferRelativeResize="0"/>
          <p:nvPr/>
        </p:nvPicPr>
        <p:blipFill>
          <a:blip r:embed="rId14">
            <a:alphaModFix/>
          </a:blip>
          <a:stretch>
            <a:fillRect/>
          </a:stretch>
        </p:blipFill>
        <p:spPr>
          <a:xfrm>
            <a:off x="8069944" y="771123"/>
            <a:ext cx="776900" cy="1180894"/>
          </a:xfrm>
          <a:prstGeom prst="rect">
            <a:avLst/>
          </a:prstGeom>
          <a:noFill/>
          <a:ln>
            <a:noFill/>
          </a:ln>
        </p:spPr>
      </p:pic>
      <p:cxnSp>
        <p:nvCxnSpPr>
          <p:cNvPr id="85" name="Google Shape;85;p13"/>
          <p:cNvCxnSpPr/>
          <p:nvPr/>
        </p:nvCxnSpPr>
        <p:spPr>
          <a:xfrm>
            <a:off x="7945840" y="789598"/>
            <a:ext cx="0" cy="1216200"/>
          </a:xfrm>
          <a:prstGeom prst="straightConnector1">
            <a:avLst/>
          </a:prstGeom>
          <a:noFill/>
          <a:ln cap="flat" cmpd="sng" w="28575">
            <a:solidFill>
              <a:srgbClr val="000000"/>
            </a:solidFill>
            <a:prstDash val="solid"/>
            <a:round/>
            <a:headEnd len="med" w="med" type="none"/>
            <a:tailEnd len="med" w="med" type="none"/>
          </a:ln>
        </p:spPr>
      </p:cxnSp>
      <p:sp>
        <p:nvSpPr>
          <p:cNvPr id="86" name="Google Shape;86;p13"/>
          <p:cNvSpPr txBox="1"/>
          <p:nvPr/>
        </p:nvSpPr>
        <p:spPr>
          <a:xfrm>
            <a:off x="6402090" y="3233025"/>
            <a:ext cx="2595600" cy="579300"/>
          </a:xfrm>
          <a:prstGeom prst="rect">
            <a:avLst/>
          </a:prstGeom>
          <a:noFill/>
          <a:ln>
            <a:noFill/>
          </a:ln>
        </p:spPr>
        <p:txBody>
          <a:bodyPr anchorCtr="0" anchor="t" bIns="24075" lIns="24075" spcFirstLastPara="1" rIns="24075" wrap="square" tIns="24075">
            <a:noAutofit/>
          </a:bodyPr>
          <a:lstStyle/>
          <a:p>
            <a:pPr indent="0" lvl="0" marL="0" rtl="0" algn="l">
              <a:spcBef>
                <a:spcPts val="0"/>
              </a:spcBef>
              <a:spcAft>
                <a:spcPts val="0"/>
              </a:spcAft>
              <a:buNone/>
            </a:pPr>
            <a:r>
              <a:rPr lang="en" sz="700">
                <a:solidFill>
                  <a:schemeClr val="dk1"/>
                </a:solidFill>
                <a:latin typeface="Calibri"/>
                <a:ea typeface="Calibri"/>
                <a:cs typeface="Calibri"/>
                <a:sym typeface="Calibri"/>
              </a:rPr>
              <a:t>Although the negative sentiments such as “anger” and “fear” had a spike in 2022, the trend of these emotions was decreasing over time. On the one hand, private medias were supposed to relieve the tension for 2021 M23 rebel attack. On the other hand,  the long term negative reports would use inciting words inevitably to trigger populism which is detrimental to social stability. </a:t>
            </a:r>
            <a:endParaRPr sz="70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2"/>
          <p:cNvSpPr txBox="1"/>
          <p:nvPr>
            <p:ph type="title"/>
          </p:nvPr>
        </p:nvSpPr>
        <p:spPr>
          <a:xfrm>
            <a:off x="83100" y="-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 Extraction</a:t>
            </a:r>
            <a:endParaRPr/>
          </a:p>
        </p:txBody>
      </p:sp>
      <p:sp>
        <p:nvSpPr>
          <p:cNvPr id="187" name="Google Shape;187;p22"/>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8" name="Google Shape;188;p22"/>
          <p:cNvSpPr txBox="1"/>
          <p:nvPr>
            <p:ph idx="1" type="body"/>
          </p:nvPr>
        </p:nvSpPr>
        <p:spPr>
          <a:xfrm>
            <a:off x="265300" y="586775"/>
            <a:ext cx="8520600" cy="1250100"/>
          </a:xfrm>
          <a:prstGeom prst="rect">
            <a:avLst/>
          </a:prstGeom>
        </p:spPr>
        <p:txBody>
          <a:bodyPr anchorCtr="0" anchor="t" bIns="91425" lIns="91425" spcFirstLastPara="1" rIns="91425" wrap="square" tIns="91425">
            <a:normAutofit lnSpcReduction="10000"/>
          </a:bodyPr>
          <a:lstStyle/>
          <a:p>
            <a:pPr indent="0" lvl="0" marL="0" rtl="0" algn="l">
              <a:lnSpc>
                <a:spcPct val="150000"/>
              </a:lnSpc>
              <a:spcBef>
                <a:spcPts val="0"/>
              </a:spcBef>
              <a:spcAft>
                <a:spcPts val="0"/>
              </a:spcAft>
              <a:buNone/>
            </a:pPr>
            <a:r>
              <a:rPr b="1" lang="en" sz="1400"/>
              <a:t>Term Frequency- </a:t>
            </a:r>
            <a:r>
              <a:rPr b="1" lang="en" sz="1400"/>
              <a:t>Inverse</a:t>
            </a:r>
            <a:r>
              <a:rPr b="1" lang="en" sz="1400"/>
              <a:t> Document Frequency</a:t>
            </a:r>
            <a:endParaRPr b="1" sz="1400"/>
          </a:p>
          <a:p>
            <a:pPr indent="0" lvl="0" marL="0" rtl="0" algn="l">
              <a:lnSpc>
                <a:spcPct val="150000"/>
              </a:lnSpc>
              <a:spcBef>
                <a:spcPts val="1200"/>
              </a:spcBef>
              <a:spcAft>
                <a:spcPts val="0"/>
              </a:spcAft>
              <a:buNone/>
            </a:pPr>
            <a:r>
              <a:t/>
            </a:r>
            <a:endParaRPr sz="1200"/>
          </a:p>
          <a:p>
            <a:pPr indent="0" lvl="0" marL="457200" rtl="0" algn="l">
              <a:lnSpc>
                <a:spcPct val="150000"/>
              </a:lnSpc>
              <a:spcBef>
                <a:spcPts val="1200"/>
              </a:spcBef>
              <a:spcAft>
                <a:spcPts val="1200"/>
              </a:spcAft>
              <a:buNone/>
            </a:pPr>
            <a:r>
              <a:t/>
            </a:r>
            <a:endParaRPr sz="1200"/>
          </a:p>
        </p:txBody>
      </p:sp>
      <p:sp>
        <p:nvSpPr>
          <p:cNvPr id="189" name="Google Shape;189;p22"/>
          <p:cNvSpPr txBox="1"/>
          <p:nvPr/>
        </p:nvSpPr>
        <p:spPr>
          <a:xfrm>
            <a:off x="265300" y="3126900"/>
            <a:ext cx="8520600" cy="842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solidFill>
                  <a:schemeClr val="dk1"/>
                </a:solidFill>
                <a:latin typeface="EB Garamond"/>
                <a:ea typeface="EB Garamond"/>
                <a:cs typeface="EB Garamond"/>
                <a:sym typeface="EB Garamond"/>
              </a:rPr>
              <a:t>Latent Semantic Analysis</a:t>
            </a:r>
            <a:endParaRPr b="1">
              <a:solidFill>
                <a:schemeClr val="dk1"/>
              </a:solidFill>
              <a:latin typeface="EB Garamond"/>
              <a:ea typeface="EB Garamond"/>
              <a:cs typeface="EB Garamond"/>
              <a:sym typeface="EB Garamond"/>
            </a:endParaRPr>
          </a:p>
          <a:p>
            <a:pPr indent="0" lvl="0" marL="0" rtl="0" algn="l">
              <a:lnSpc>
                <a:spcPct val="150000"/>
              </a:lnSpc>
              <a:spcBef>
                <a:spcPts val="1200"/>
              </a:spcBef>
              <a:spcAft>
                <a:spcPts val="0"/>
              </a:spcAft>
              <a:buNone/>
            </a:pPr>
            <a:r>
              <a:t/>
            </a:r>
            <a:endParaRPr b="1">
              <a:solidFill>
                <a:schemeClr val="dk1"/>
              </a:solidFill>
              <a:latin typeface="EB Garamond"/>
              <a:ea typeface="EB Garamond"/>
              <a:cs typeface="EB Garamond"/>
              <a:sym typeface="EB Garamond"/>
            </a:endParaRPr>
          </a:p>
          <a:p>
            <a:pPr indent="0" lvl="0" marL="457200" rtl="0" algn="l">
              <a:lnSpc>
                <a:spcPct val="150000"/>
              </a:lnSpc>
              <a:spcBef>
                <a:spcPts val="1200"/>
              </a:spcBef>
              <a:spcAft>
                <a:spcPts val="0"/>
              </a:spcAft>
              <a:buNone/>
            </a:pPr>
            <a:r>
              <a:t/>
            </a:r>
            <a:endParaRPr sz="1200">
              <a:solidFill>
                <a:schemeClr val="dk1"/>
              </a:solidFill>
              <a:latin typeface="EB Garamond"/>
              <a:ea typeface="EB Garamond"/>
              <a:cs typeface="EB Garamond"/>
              <a:sym typeface="EB Garamond"/>
            </a:endParaRPr>
          </a:p>
          <a:p>
            <a:pPr indent="0" lvl="0" marL="0" rtl="0" algn="l">
              <a:spcBef>
                <a:spcPts val="1200"/>
              </a:spcBef>
              <a:spcAft>
                <a:spcPts val="0"/>
              </a:spcAft>
              <a:buNone/>
            </a:pPr>
            <a:r>
              <a:t/>
            </a:r>
            <a:endParaRPr sz="2400">
              <a:solidFill>
                <a:schemeClr val="dk1"/>
              </a:solidFill>
              <a:latin typeface="EB Garamond"/>
              <a:ea typeface="EB Garamond"/>
              <a:cs typeface="EB Garamond"/>
              <a:sym typeface="EB Garamond"/>
            </a:endParaRPr>
          </a:p>
        </p:txBody>
      </p:sp>
      <p:pic>
        <p:nvPicPr>
          <p:cNvPr id="190" name="Google Shape;190;p22"/>
          <p:cNvPicPr preferRelativeResize="0"/>
          <p:nvPr/>
        </p:nvPicPr>
        <p:blipFill rotWithShape="1">
          <a:blip r:embed="rId3">
            <a:alphaModFix/>
          </a:blip>
          <a:srcRect b="8508" l="1847" r="6249" t="0"/>
          <a:stretch/>
        </p:blipFill>
        <p:spPr>
          <a:xfrm>
            <a:off x="2481625" y="1046850"/>
            <a:ext cx="3625850" cy="1048825"/>
          </a:xfrm>
          <a:prstGeom prst="rect">
            <a:avLst/>
          </a:prstGeom>
          <a:noFill/>
          <a:ln>
            <a:noFill/>
          </a:ln>
        </p:spPr>
      </p:pic>
      <p:sp>
        <p:nvSpPr>
          <p:cNvPr id="191" name="Google Shape;191;p22"/>
          <p:cNvSpPr txBox="1"/>
          <p:nvPr/>
        </p:nvSpPr>
        <p:spPr>
          <a:xfrm>
            <a:off x="318750" y="2095675"/>
            <a:ext cx="8113800" cy="1187700"/>
          </a:xfrm>
          <a:prstGeom prst="rect">
            <a:avLst/>
          </a:prstGeom>
          <a:noFill/>
          <a:ln>
            <a:noFill/>
          </a:ln>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chemeClr val="dk1"/>
              </a:buClr>
              <a:buSzPts val="1200"/>
              <a:buFont typeface="EB Garamond"/>
              <a:buChar char="●"/>
            </a:pPr>
            <a:r>
              <a:rPr lang="en" sz="1200">
                <a:solidFill>
                  <a:schemeClr val="dk1"/>
                </a:solidFill>
                <a:latin typeface="EB Garamond"/>
                <a:ea typeface="EB Garamond"/>
                <a:cs typeface="EB Garamond"/>
                <a:sym typeface="EB Garamond"/>
              </a:rPr>
              <a:t>The stopwords such as “am”, “a”, “the” have been removed from the text before applying TF-IDF</a:t>
            </a:r>
            <a:endParaRPr sz="1200">
              <a:solidFill>
                <a:schemeClr val="dk1"/>
              </a:solidFill>
              <a:latin typeface="EB Garamond"/>
              <a:ea typeface="EB Garamond"/>
              <a:cs typeface="EB Garamond"/>
              <a:sym typeface="EB Garamond"/>
            </a:endParaRPr>
          </a:p>
          <a:p>
            <a:pPr indent="-304800" lvl="0" marL="457200" rtl="0" algn="l">
              <a:lnSpc>
                <a:spcPct val="150000"/>
              </a:lnSpc>
              <a:spcBef>
                <a:spcPts val="0"/>
              </a:spcBef>
              <a:spcAft>
                <a:spcPts val="0"/>
              </a:spcAft>
              <a:buClr>
                <a:schemeClr val="dk1"/>
              </a:buClr>
              <a:buSzPts val="1200"/>
              <a:buFont typeface="EB Garamond"/>
              <a:buChar char="●"/>
            </a:pPr>
            <a:r>
              <a:rPr lang="en" sz="1200">
                <a:solidFill>
                  <a:schemeClr val="dk1"/>
                </a:solidFill>
                <a:latin typeface="EB Garamond"/>
                <a:ea typeface="EB Garamond"/>
                <a:cs typeface="EB Garamond"/>
                <a:sym typeface="EB Garamond"/>
              </a:rPr>
              <a:t>Lemmatization to </a:t>
            </a:r>
            <a:r>
              <a:rPr lang="en" sz="1200">
                <a:solidFill>
                  <a:schemeClr val="dk1"/>
                </a:solidFill>
                <a:latin typeface="EB Garamond"/>
                <a:ea typeface="EB Garamond"/>
                <a:cs typeface="EB Garamond"/>
                <a:sym typeface="EB Garamond"/>
              </a:rPr>
              <a:t>transfer</a:t>
            </a:r>
            <a:r>
              <a:rPr lang="en" sz="1200">
                <a:solidFill>
                  <a:schemeClr val="dk1"/>
                </a:solidFill>
                <a:latin typeface="EB Garamond"/>
                <a:ea typeface="EB Garamond"/>
                <a:cs typeface="EB Garamond"/>
                <a:sym typeface="EB Garamond"/>
              </a:rPr>
              <a:t> all vocabulary into </a:t>
            </a:r>
            <a:r>
              <a:rPr lang="en" sz="1200">
                <a:solidFill>
                  <a:schemeClr val="dk1"/>
                </a:solidFill>
                <a:latin typeface="EB Garamond"/>
                <a:ea typeface="EB Garamond"/>
                <a:cs typeface="EB Garamond"/>
                <a:sym typeface="EB Garamond"/>
              </a:rPr>
              <a:t>original</a:t>
            </a:r>
            <a:r>
              <a:rPr lang="en" sz="1200">
                <a:solidFill>
                  <a:schemeClr val="dk1"/>
                </a:solidFill>
                <a:latin typeface="EB Garamond"/>
                <a:ea typeface="EB Garamond"/>
                <a:cs typeface="EB Garamond"/>
                <a:sym typeface="EB Garamond"/>
              </a:rPr>
              <a:t> version, for example, </a:t>
            </a:r>
            <a:r>
              <a:rPr lang="en" sz="1200">
                <a:solidFill>
                  <a:schemeClr val="dk1"/>
                </a:solidFill>
                <a:latin typeface="EB Garamond"/>
                <a:ea typeface="EB Garamond"/>
                <a:cs typeface="EB Garamond"/>
                <a:sym typeface="EB Garamond"/>
              </a:rPr>
              <a:t>transferring</a:t>
            </a:r>
            <a:r>
              <a:rPr lang="en" sz="1200">
                <a:solidFill>
                  <a:schemeClr val="dk1"/>
                </a:solidFill>
                <a:latin typeface="EB Garamond"/>
                <a:ea typeface="EB Garamond"/>
                <a:cs typeface="EB Garamond"/>
                <a:sym typeface="EB Garamond"/>
              </a:rPr>
              <a:t> “loves” to “love”</a:t>
            </a:r>
            <a:endParaRPr sz="1200">
              <a:solidFill>
                <a:schemeClr val="dk1"/>
              </a:solidFill>
              <a:latin typeface="EB Garamond"/>
              <a:ea typeface="EB Garamond"/>
              <a:cs typeface="EB Garamond"/>
              <a:sym typeface="EB Garamond"/>
            </a:endParaRPr>
          </a:p>
          <a:p>
            <a:pPr indent="-304800" lvl="0" marL="457200" rtl="0" algn="l">
              <a:lnSpc>
                <a:spcPct val="150000"/>
              </a:lnSpc>
              <a:spcBef>
                <a:spcPts val="0"/>
              </a:spcBef>
              <a:spcAft>
                <a:spcPts val="0"/>
              </a:spcAft>
              <a:buClr>
                <a:schemeClr val="dk1"/>
              </a:buClr>
              <a:buSzPts val="1200"/>
              <a:buFont typeface="EB Garamond"/>
              <a:buChar char="●"/>
            </a:pPr>
            <a:r>
              <a:rPr lang="en" sz="1200">
                <a:solidFill>
                  <a:schemeClr val="dk1"/>
                </a:solidFill>
                <a:latin typeface="EB Garamond"/>
                <a:ea typeface="EB Garamond"/>
                <a:cs typeface="EB Garamond"/>
                <a:sym typeface="EB Garamond"/>
              </a:rPr>
              <a:t>All features have corresponding TF-IDF score, and higher score means more importance</a:t>
            </a:r>
            <a:endParaRPr sz="1200">
              <a:solidFill>
                <a:schemeClr val="dk1"/>
              </a:solidFill>
              <a:latin typeface="EB Garamond"/>
              <a:ea typeface="EB Garamond"/>
              <a:cs typeface="EB Garamond"/>
              <a:sym typeface="EB Garamond"/>
            </a:endParaRPr>
          </a:p>
        </p:txBody>
      </p:sp>
      <p:pic>
        <p:nvPicPr>
          <p:cNvPr id="192" name="Google Shape;192;p22"/>
          <p:cNvPicPr preferRelativeResize="0"/>
          <p:nvPr/>
        </p:nvPicPr>
        <p:blipFill rotWithShape="1">
          <a:blip r:embed="rId4">
            <a:alphaModFix/>
          </a:blip>
          <a:srcRect b="14390" l="0" r="0" t="0"/>
          <a:stretch/>
        </p:blipFill>
        <p:spPr>
          <a:xfrm>
            <a:off x="3497850" y="3542175"/>
            <a:ext cx="1492500" cy="356275"/>
          </a:xfrm>
          <a:prstGeom prst="rect">
            <a:avLst/>
          </a:prstGeom>
          <a:noFill/>
          <a:ln>
            <a:noFill/>
          </a:ln>
        </p:spPr>
      </p:pic>
      <p:sp>
        <p:nvSpPr>
          <p:cNvPr id="193" name="Google Shape;193;p22"/>
          <p:cNvSpPr txBox="1"/>
          <p:nvPr/>
        </p:nvSpPr>
        <p:spPr>
          <a:xfrm>
            <a:off x="269600" y="3993950"/>
            <a:ext cx="8520600" cy="1048800"/>
          </a:xfrm>
          <a:prstGeom prst="rect">
            <a:avLst/>
          </a:prstGeom>
          <a:noFill/>
          <a:ln>
            <a:noFill/>
          </a:ln>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chemeClr val="dk1"/>
              </a:buClr>
              <a:buSzPts val="1200"/>
              <a:buFont typeface="EB Garamond"/>
              <a:buChar char="●"/>
            </a:pPr>
            <a:r>
              <a:rPr lang="en" sz="1200">
                <a:solidFill>
                  <a:schemeClr val="dk1"/>
                </a:solidFill>
                <a:latin typeface="EB Garamond"/>
                <a:ea typeface="EB Garamond"/>
                <a:cs typeface="EB Garamond"/>
                <a:sym typeface="EB Garamond"/>
              </a:rPr>
              <a:t>LSA utilizes singular value decomposition to reduce dimensionality of text to discover the potential topics</a:t>
            </a:r>
            <a:endParaRPr sz="1200">
              <a:solidFill>
                <a:schemeClr val="dk1"/>
              </a:solidFill>
              <a:latin typeface="EB Garamond"/>
              <a:ea typeface="EB Garamond"/>
              <a:cs typeface="EB Garamond"/>
              <a:sym typeface="EB Garamond"/>
            </a:endParaRPr>
          </a:p>
          <a:p>
            <a:pPr indent="-304800" lvl="0" marL="457200" rtl="0" algn="l">
              <a:lnSpc>
                <a:spcPct val="150000"/>
              </a:lnSpc>
              <a:spcBef>
                <a:spcPts val="0"/>
              </a:spcBef>
              <a:spcAft>
                <a:spcPts val="0"/>
              </a:spcAft>
              <a:buClr>
                <a:schemeClr val="dk1"/>
              </a:buClr>
              <a:buSzPts val="1200"/>
              <a:buFont typeface="EB Garamond"/>
              <a:buChar char="●"/>
            </a:pPr>
            <a:r>
              <a:rPr lang="en" sz="1200">
                <a:solidFill>
                  <a:schemeClr val="dk1"/>
                </a:solidFill>
                <a:latin typeface="EB Garamond"/>
                <a:ea typeface="EB Garamond"/>
                <a:cs typeface="EB Garamond"/>
                <a:sym typeface="EB Garamond"/>
              </a:rPr>
              <a:t>Applied stopwords elimination and lemmatization before deployment</a:t>
            </a:r>
            <a:endParaRPr sz="1200">
              <a:solidFill>
                <a:schemeClr val="dk1"/>
              </a:solidFill>
              <a:latin typeface="EB Garamond"/>
              <a:ea typeface="EB Garamond"/>
              <a:cs typeface="EB Garamond"/>
              <a:sym typeface="EB Garamond"/>
            </a:endParaRPr>
          </a:p>
          <a:p>
            <a:pPr indent="-304800" lvl="0" marL="457200" rtl="0" algn="l">
              <a:lnSpc>
                <a:spcPct val="150000"/>
              </a:lnSpc>
              <a:spcBef>
                <a:spcPts val="0"/>
              </a:spcBef>
              <a:spcAft>
                <a:spcPts val="0"/>
              </a:spcAft>
              <a:buClr>
                <a:schemeClr val="dk1"/>
              </a:buClr>
              <a:buSzPts val="1200"/>
              <a:buFont typeface="EB Garamond"/>
              <a:buChar char="●"/>
            </a:pPr>
            <a:r>
              <a:rPr lang="en" sz="1200">
                <a:solidFill>
                  <a:schemeClr val="dk1"/>
                </a:solidFill>
                <a:latin typeface="EB Garamond"/>
                <a:ea typeface="EB Garamond"/>
                <a:cs typeface="EB Garamond"/>
                <a:sym typeface="EB Garamond"/>
              </a:rPr>
              <a:t>Finding multiple topics with setting hyperparameter k</a:t>
            </a:r>
            <a:endParaRPr sz="2400">
              <a:solidFill>
                <a:schemeClr val="dk1"/>
              </a:solidFill>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90"/>
                                        </p:tgtEl>
                                        <p:attrNameLst>
                                          <p:attrName>style.visibility</p:attrName>
                                        </p:attrNameLst>
                                      </p:cBhvr>
                                      <p:to>
                                        <p:strVal val="visible"/>
                                      </p:to>
                                    </p:set>
                                    <p:anim calcmode="lin" valueType="num">
                                      <p:cBhvr additive="base">
                                        <p:cTn dur="1000"/>
                                        <p:tgtEl>
                                          <p:spTgt spid="19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91"/>
                                        </p:tgtEl>
                                        <p:attrNameLst>
                                          <p:attrName>style.visibility</p:attrName>
                                        </p:attrNameLst>
                                      </p:cBhvr>
                                      <p:to>
                                        <p:strVal val="visible"/>
                                      </p:to>
                                    </p:set>
                                    <p:anim calcmode="lin" valueType="num">
                                      <p:cBhvr additive="base">
                                        <p:cTn dur="1000"/>
                                        <p:tgtEl>
                                          <p:spTgt spid="19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92"/>
                                        </p:tgtEl>
                                        <p:attrNameLst>
                                          <p:attrName>style.visibility</p:attrName>
                                        </p:attrNameLst>
                                      </p:cBhvr>
                                      <p:to>
                                        <p:strVal val="visible"/>
                                      </p:to>
                                    </p:set>
                                    <p:anim calcmode="lin" valueType="num">
                                      <p:cBhvr additive="base">
                                        <p:cTn dur="1000"/>
                                        <p:tgtEl>
                                          <p:spTgt spid="19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93"/>
                                        </p:tgtEl>
                                        <p:attrNameLst>
                                          <p:attrName>style.visibility</p:attrName>
                                        </p:attrNameLst>
                                      </p:cBhvr>
                                      <p:to>
                                        <p:strVal val="visible"/>
                                      </p:to>
                                    </p:set>
                                    <p:anim calcmode="lin" valueType="num">
                                      <p:cBhvr additive="base">
                                        <p:cTn dur="1000"/>
                                        <p:tgtEl>
                                          <p:spTgt spid="19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3"/>
          <p:cNvSpPr txBox="1"/>
          <p:nvPr>
            <p:ph type="title"/>
          </p:nvPr>
        </p:nvSpPr>
        <p:spPr>
          <a:xfrm>
            <a:off x="83100" y="-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 2: Significant Words and Topics</a:t>
            </a:r>
            <a:endParaRPr/>
          </a:p>
        </p:txBody>
      </p:sp>
      <p:sp>
        <p:nvSpPr>
          <p:cNvPr id="199" name="Google Shape;199;p23"/>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00" name="Google Shape;200;p23"/>
          <p:cNvPicPr preferRelativeResize="0"/>
          <p:nvPr/>
        </p:nvPicPr>
        <p:blipFill>
          <a:blip r:embed="rId3">
            <a:alphaModFix/>
          </a:blip>
          <a:stretch>
            <a:fillRect/>
          </a:stretch>
        </p:blipFill>
        <p:spPr>
          <a:xfrm>
            <a:off x="5200500" y="615113"/>
            <a:ext cx="3761225" cy="2605925"/>
          </a:xfrm>
          <a:prstGeom prst="rect">
            <a:avLst/>
          </a:prstGeom>
          <a:noFill/>
          <a:ln>
            <a:noFill/>
          </a:ln>
        </p:spPr>
      </p:pic>
      <p:pic>
        <p:nvPicPr>
          <p:cNvPr id="201" name="Google Shape;201;p23"/>
          <p:cNvPicPr preferRelativeResize="0"/>
          <p:nvPr/>
        </p:nvPicPr>
        <p:blipFill rotWithShape="1">
          <a:blip r:embed="rId4">
            <a:alphaModFix/>
          </a:blip>
          <a:srcRect b="2954" l="0" r="0" t="2954"/>
          <a:stretch/>
        </p:blipFill>
        <p:spPr>
          <a:xfrm>
            <a:off x="476988" y="3221038"/>
            <a:ext cx="6543675" cy="1781175"/>
          </a:xfrm>
          <a:prstGeom prst="rect">
            <a:avLst/>
          </a:prstGeom>
          <a:noFill/>
          <a:ln>
            <a:noFill/>
          </a:ln>
        </p:spPr>
      </p:pic>
      <p:sp>
        <p:nvSpPr>
          <p:cNvPr id="202" name="Google Shape;202;p23"/>
          <p:cNvSpPr txBox="1"/>
          <p:nvPr/>
        </p:nvSpPr>
        <p:spPr>
          <a:xfrm>
            <a:off x="269050" y="576450"/>
            <a:ext cx="5615100" cy="11994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Font typeface="EB Garamond"/>
              <a:buChar char="❖"/>
            </a:pPr>
            <a:r>
              <a:rPr b="1" lang="en" sz="1300">
                <a:solidFill>
                  <a:srgbClr val="FF0000"/>
                </a:solidFill>
                <a:latin typeface="EB Garamond"/>
                <a:ea typeface="EB Garamond"/>
                <a:cs typeface="EB Garamond"/>
                <a:sym typeface="EB Garamond"/>
              </a:rPr>
              <a:t>“m23”</a:t>
            </a:r>
            <a:r>
              <a:rPr lang="en" sz="1300">
                <a:solidFill>
                  <a:schemeClr val="dk1"/>
                </a:solidFill>
                <a:latin typeface="EB Garamond"/>
                <a:ea typeface="EB Garamond"/>
                <a:cs typeface="EB Garamond"/>
                <a:sym typeface="EB Garamond"/>
              </a:rPr>
              <a:t>, </a:t>
            </a:r>
            <a:r>
              <a:rPr b="1" lang="en" sz="1300">
                <a:solidFill>
                  <a:srgbClr val="FF0000"/>
                </a:solidFill>
                <a:latin typeface="EB Garamond"/>
                <a:ea typeface="EB Garamond"/>
                <a:cs typeface="EB Garamond"/>
                <a:sym typeface="EB Garamond"/>
              </a:rPr>
              <a:t>“drc”</a:t>
            </a:r>
            <a:r>
              <a:rPr lang="en" sz="1300">
                <a:solidFill>
                  <a:schemeClr val="dk1"/>
                </a:solidFill>
                <a:latin typeface="EB Garamond"/>
                <a:ea typeface="EB Garamond"/>
                <a:cs typeface="EB Garamond"/>
                <a:sym typeface="EB Garamond"/>
              </a:rPr>
              <a:t>, and </a:t>
            </a:r>
            <a:r>
              <a:rPr b="1" lang="en" sz="1300">
                <a:solidFill>
                  <a:srgbClr val="FF0000"/>
                </a:solidFill>
                <a:latin typeface="EB Garamond"/>
                <a:ea typeface="EB Garamond"/>
                <a:cs typeface="EB Garamond"/>
                <a:sym typeface="EB Garamond"/>
              </a:rPr>
              <a:t>“rwanda”</a:t>
            </a:r>
            <a:r>
              <a:rPr lang="en" sz="1300">
                <a:solidFill>
                  <a:schemeClr val="dk1"/>
                </a:solidFill>
                <a:latin typeface="EB Garamond"/>
                <a:ea typeface="EB Garamond"/>
                <a:cs typeface="EB Garamond"/>
                <a:sym typeface="EB Garamond"/>
              </a:rPr>
              <a:t> are the top 3 most significant words with highese TF-IDF score. </a:t>
            </a:r>
            <a:r>
              <a:rPr lang="en" sz="1300">
                <a:solidFill>
                  <a:schemeClr val="dk1"/>
                </a:solidFill>
                <a:latin typeface="EB Garamond"/>
                <a:ea typeface="EB Garamond"/>
                <a:cs typeface="EB Garamond"/>
                <a:sym typeface="EB Garamond"/>
              </a:rPr>
              <a:t>Subsequently</a:t>
            </a:r>
            <a:r>
              <a:rPr lang="en" sz="1300">
                <a:solidFill>
                  <a:schemeClr val="dk1"/>
                </a:solidFill>
                <a:latin typeface="EB Garamond"/>
                <a:ea typeface="EB Garamond"/>
                <a:cs typeface="EB Garamond"/>
                <a:sym typeface="EB Garamond"/>
              </a:rPr>
              <a:t>, </a:t>
            </a:r>
            <a:r>
              <a:rPr b="1" lang="en" sz="1300">
                <a:solidFill>
                  <a:srgbClr val="FF0000"/>
                </a:solidFill>
                <a:latin typeface="EB Garamond"/>
                <a:ea typeface="EB Garamond"/>
                <a:cs typeface="EB Garamond"/>
                <a:sym typeface="EB Garamond"/>
              </a:rPr>
              <a:t>“army”</a:t>
            </a:r>
            <a:r>
              <a:rPr lang="en" sz="1300">
                <a:solidFill>
                  <a:schemeClr val="dk1"/>
                </a:solidFill>
                <a:latin typeface="EB Garamond"/>
                <a:ea typeface="EB Garamond"/>
                <a:cs typeface="EB Garamond"/>
                <a:sym typeface="EB Garamond"/>
              </a:rPr>
              <a:t>, </a:t>
            </a:r>
            <a:r>
              <a:rPr b="1" lang="en" sz="1300">
                <a:solidFill>
                  <a:srgbClr val="FF0000"/>
                </a:solidFill>
                <a:latin typeface="EB Garamond"/>
                <a:ea typeface="EB Garamond"/>
                <a:cs typeface="EB Garamond"/>
                <a:sym typeface="EB Garamond"/>
              </a:rPr>
              <a:t>“force”</a:t>
            </a:r>
            <a:r>
              <a:rPr lang="en" sz="1300">
                <a:solidFill>
                  <a:schemeClr val="dk1"/>
                </a:solidFill>
                <a:latin typeface="EB Garamond"/>
                <a:ea typeface="EB Garamond"/>
                <a:cs typeface="EB Garamond"/>
                <a:sym typeface="EB Garamond"/>
              </a:rPr>
              <a:t>, and </a:t>
            </a:r>
            <a:r>
              <a:rPr b="1" lang="en" sz="1300">
                <a:solidFill>
                  <a:srgbClr val="FF0000"/>
                </a:solidFill>
                <a:latin typeface="EB Garamond"/>
                <a:ea typeface="EB Garamond"/>
                <a:cs typeface="EB Garamond"/>
                <a:sym typeface="EB Garamond"/>
              </a:rPr>
              <a:t>“armed”</a:t>
            </a:r>
            <a:r>
              <a:rPr lang="en" sz="1300">
                <a:solidFill>
                  <a:schemeClr val="dk1"/>
                </a:solidFill>
                <a:latin typeface="EB Garamond"/>
                <a:ea typeface="EB Garamond"/>
                <a:cs typeface="EB Garamond"/>
                <a:sym typeface="EB Garamond"/>
              </a:rPr>
              <a:t> are frequently </a:t>
            </a:r>
            <a:r>
              <a:rPr lang="en" sz="1300">
                <a:solidFill>
                  <a:schemeClr val="dk1"/>
                </a:solidFill>
                <a:latin typeface="EB Garamond"/>
                <a:ea typeface="EB Garamond"/>
                <a:cs typeface="EB Garamond"/>
                <a:sym typeface="EB Garamond"/>
              </a:rPr>
              <a:t>occurred to represent the “anger” emotion among Congolese to call for a powerful government . </a:t>
            </a:r>
            <a:endParaRPr sz="1300">
              <a:solidFill>
                <a:schemeClr val="dk1"/>
              </a:solidFill>
              <a:latin typeface="EB Garamond"/>
              <a:ea typeface="EB Garamond"/>
              <a:cs typeface="EB Garamond"/>
              <a:sym typeface="EB Garamond"/>
            </a:endParaRPr>
          </a:p>
          <a:p>
            <a:pPr indent="0" lvl="0" marL="0" rtl="0" algn="l">
              <a:lnSpc>
                <a:spcPct val="150000"/>
              </a:lnSpc>
              <a:spcBef>
                <a:spcPts val="0"/>
              </a:spcBef>
              <a:spcAft>
                <a:spcPts val="0"/>
              </a:spcAft>
              <a:buNone/>
            </a:pPr>
            <a:r>
              <a:t/>
            </a:r>
            <a:endParaRPr sz="1300">
              <a:solidFill>
                <a:schemeClr val="dk1"/>
              </a:solidFill>
              <a:latin typeface="EB Garamond"/>
              <a:ea typeface="EB Garamond"/>
              <a:cs typeface="EB Garamond"/>
              <a:sym typeface="EB Garamond"/>
            </a:endParaRPr>
          </a:p>
        </p:txBody>
      </p:sp>
      <p:sp>
        <p:nvSpPr>
          <p:cNvPr id="203" name="Google Shape;203;p23"/>
          <p:cNvSpPr txBox="1"/>
          <p:nvPr/>
        </p:nvSpPr>
        <p:spPr>
          <a:xfrm>
            <a:off x="272050" y="1858150"/>
            <a:ext cx="5609100" cy="13629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chemeClr val="dk1"/>
              </a:buClr>
              <a:buSzPts val="1300"/>
              <a:buFont typeface="EB Garamond"/>
              <a:buChar char="❖"/>
            </a:pPr>
            <a:r>
              <a:rPr b="1" lang="en" sz="1300">
                <a:solidFill>
                  <a:srgbClr val="FF0000"/>
                </a:solidFill>
                <a:latin typeface="EB Garamond"/>
                <a:ea typeface="EB Garamond"/>
                <a:cs typeface="EB Garamond"/>
                <a:sym typeface="EB Garamond"/>
              </a:rPr>
              <a:t>“army”</a:t>
            </a:r>
            <a:r>
              <a:rPr lang="en" sz="1300">
                <a:solidFill>
                  <a:schemeClr val="dk1"/>
                </a:solidFill>
                <a:latin typeface="EB Garamond"/>
                <a:ea typeface="EB Garamond"/>
                <a:cs typeface="EB Garamond"/>
                <a:sym typeface="EB Garamond"/>
              </a:rPr>
              <a:t>, </a:t>
            </a:r>
            <a:r>
              <a:rPr b="1" lang="en" sz="1300">
                <a:solidFill>
                  <a:srgbClr val="FF0000"/>
                </a:solidFill>
                <a:latin typeface="EB Garamond"/>
                <a:ea typeface="EB Garamond"/>
                <a:cs typeface="EB Garamond"/>
                <a:sym typeface="EB Garamond"/>
              </a:rPr>
              <a:t>“rebel”</a:t>
            </a:r>
            <a:r>
              <a:rPr lang="en" sz="1300">
                <a:solidFill>
                  <a:schemeClr val="dk1"/>
                </a:solidFill>
                <a:latin typeface="EB Garamond"/>
                <a:ea typeface="EB Garamond"/>
                <a:cs typeface="EB Garamond"/>
                <a:sym typeface="EB Garamond"/>
              </a:rPr>
              <a:t>,  and </a:t>
            </a:r>
            <a:r>
              <a:rPr b="1" lang="en" sz="1300">
                <a:solidFill>
                  <a:srgbClr val="FF0000"/>
                </a:solidFill>
                <a:latin typeface="EB Garamond"/>
                <a:ea typeface="EB Garamond"/>
                <a:cs typeface="EB Garamond"/>
                <a:sym typeface="EB Garamond"/>
              </a:rPr>
              <a:t>“troops”</a:t>
            </a:r>
            <a:r>
              <a:rPr lang="en" sz="1300">
                <a:solidFill>
                  <a:schemeClr val="dk1"/>
                </a:solidFill>
                <a:latin typeface="EB Garamond"/>
                <a:ea typeface="EB Garamond"/>
                <a:cs typeface="EB Garamond"/>
                <a:sym typeface="EB Garamond"/>
              </a:rPr>
              <a:t> words in topics from LSA indicate that DRC government and Rwanda had long-term tensions and indirect contradictions about national security since 2021 M23 rebel attack. </a:t>
            </a:r>
            <a:endParaRPr sz="2400">
              <a:solidFill>
                <a:schemeClr val="dk1"/>
              </a:solidFill>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02"/>
                                        </p:tgtEl>
                                        <p:attrNameLst>
                                          <p:attrName>style.visibility</p:attrName>
                                        </p:attrNameLst>
                                      </p:cBhvr>
                                      <p:to>
                                        <p:strVal val="visible"/>
                                      </p:to>
                                    </p:set>
                                    <p:anim calcmode="lin" valueType="num">
                                      <p:cBhvr additive="base">
                                        <p:cTn dur="1000"/>
                                        <p:tgtEl>
                                          <p:spTgt spid="20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01"/>
                                        </p:tgtEl>
                                        <p:attrNameLst>
                                          <p:attrName>style.visibility</p:attrName>
                                        </p:attrNameLst>
                                      </p:cBhvr>
                                      <p:to>
                                        <p:strVal val="visible"/>
                                      </p:to>
                                    </p:set>
                                    <p:anim calcmode="lin" valueType="num">
                                      <p:cBhvr additive="base">
                                        <p:cTn dur="1000"/>
                                        <p:tgtEl>
                                          <p:spTgt spid="20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4"/>
          <p:cNvSpPr txBox="1"/>
          <p:nvPr>
            <p:ph type="title"/>
          </p:nvPr>
        </p:nvSpPr>
        <p:spPr>
          <a:xfrm>
            <a:off x="83100" y="-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 and Conclusion</a:t>
            </a:r>
            <a:endParaRPr/>
          </a:p>
        </p:txBody>
      </p:sp>
      <p:sp>
        <p:nvSpPr>
          <p:cNvPr id="209" name="Google Shape;209;p24"/>
          <p:cNvSpPr txBox="1"/>
          <p:nvPr>
            <p:ph idx="2" type="body"/>
          </p:nvPr>
        </p:nvSpPr>
        <p:spPr>
          <a:xfrm>
            <a:off x="181450" y="749100"/>
            <a:ext cx="8520600" cy="3738300"/>
          </a:xfrm>
          <a:prstGeom prst="rect">
            <a:avLst/>
          </a:prstGeom>
        </p:spPr>
        <p:txBody>
          <a:bodyPr anchorCtr="0" anchor="t" bIns="91425" lIns="91425" spcFirstLastPara="1" rIns="91425" wrap="square" tIns="91425">
            <a:normAutofit/>
          </a:bodyPr>
          <a:lstStyle/>
          <a:p>
            <a:pPr indent="-317500" lvl="0" marL="457200" rtl="0" algn="l">
              <a:lnSpc>
                <a:spcPct val="200000"/>
              </a:lnSpc>
              <a:spcBef>
                <a:spcPts val="0"/>
              </a:spcBef>
              <a:spcAft>
                <a:spcPts val="0"/>
              </a:spcAft>
              <a:buSzPts val="1400"/>
              <a:buAutoNum type="arabicPeriod"/>
            </a:pPr>
            <a:r>
              <a:rPr lang="en" sz="1400"/>
              <a:t>The study employed sentiment analysis and topic modeling to explore the public concerns and sentiment shifts reflected in  Congolese newspapers during the 2021 M23 rebel attack period. The sentiments expressed in newspapers could partially  represent the public sentiments tendency. </a:t>
            </a:r>
            <a:endParaRPr sz="1400"/>
          </a:p>
          <a:p>
            <a:pPr indent="-317500" lvl="0" marL="457200" rtl="0" algn="l">
              <a:lnSpc>
                <a:spcPct val="200000"/>
              </a:lnSpc>
              <a:spcBef>
                <a:spcPts val="0"/>
              </a:spcBef>
              <a:spcAft>
                <a:spcPts val="0"/>
              </a:spcAft>
              <a:buSzPts val="1400"/>
              <a:buAutoNum type="arabicPeriod"/>
            </a:pPr>
            <a:r>
              <a:rPr lang="en" sz="1400"/>
              <a:t>The topic words revealed underlying public sentiments, reflecting a collective demand for a strong government response to Rwanda and M23 even through military action.</a:t>
            </a:r>
            <a:endParaRPr sz="1400"/>
          </a:p>
          <a:p>
            <a:pPr indent="-317500" lvl="0" marL="457200" rtl="0" algn="l">
              <a:lnSpc>
                <a:spcPct val="200000"/>
              </a:lnSpc>
              <a:spcBef>
                <a:spcPts val="0"/>
              </a:spcBef>
              <a:spcAft>
                <a:spcPts val="0"/>
              </a:spcAft>
              <a:buSzPts val="1400"/>
              <a:buAutoNum type="arabicPeriod"/>
            </a:pPr>
            <a:r>
              <a:rPr lang="en" sz="1400"/>
              <a:t>We explored the four newspapers of DRC and applied two Bert based LLMs to deploy sentiment analysis for articles. We recommend that researchers could expand the sources and leverage the more advanced LLMs such as GPT series to get more diverse and comprehensive results. </a:t>
            </a:r>
            <a:endParaRPr sz="1400"/>
          </a:p>
        </p:txBody>
      </p:sp>
      <p:sp>
        <p:nvSpPr>
          <p:cNvPr id="210" name="Google Shape;210;p24"/>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xEl>
                                              <p:pRg end="0" st="0"/>
                                            </p:txEl>
                                          </p:spTgt>
                                        </p:tgtEl>
                                        <p:attrNameLst>
                                          <p:attrName>style.visibility</p:attrName>
                                        </p:attrNameLst>
                                      </p:cBhvr>
                                      <p:to>
                                        <p:strVal val="visible"/>
                                      </p:to>
                                    </p:set>
                                    <p:animEffect filter="fade" transition="in">
                                      <p:cBhvr>
                                        <p:cTn dur="1000"/>
                                        <p:tgtEl>
                                          <p:spTgt spid="20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xEl>
                                              <p:pRg end="1" st="1"/>
                                            </p:txEl>
                                          </p:spTgt>
                                        </p:tgtEl>
                                        <p:attrNameLst>
                                          <p:attrName>style.visibility</p:attrName>
                                        </p:attrNameLst>
                                      </p:cBhvr>
                                      <p:to>
                                        <p:strVal val="visible"/>
                                      </p:to>
                                    </p:set>
                                    <p:animEffect filter="fade" transition="in">
                                      <p:cBhvr>
                                        <p:cTn dur="1000"/>
                                        <p:tgtEl>
                                          <p:spTgt spid="20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xEl>
                                              <p:pRg end="2" st="2"/>
                                            </p:txEl>
                                          </p:spTgt>
                                        </p:tgtEl>
                                        <p:attrNameLst>
                                          <p:attrName>style.visibility</p:attrName>
                                        </p:attrNameLst>
                                      </p:cBhvr>
                                      <p:to>
                                        <p:strVal val="visible"/>
                                      </p:to>
                                    </p:set>
                                    <p:animEffect filter="fade" transition="in">
                                      <p:cBhvr>
                                        <p:cTn dur="1000"/>
                                        <p:tgtEl>
                                          <p:spTgt spid="20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ctrTitle"/>
          </p:nvPr>
        </p:nvSpPr>
        <p:spPr>
          <a:xfrm>
            <a:off x="311708" y="985300"/>
            <a:ext cx="8520600" cy="2052600"/>
          </a:xfrm>
          <a:prstGeom prst="rect">
            <a:avLst/>
          </a:prstGeom>
        </p:spPr>
        <p:txBody>
          <a:bodyPr anchorCtr="0" anchor="b" bIns="91425" lIns="91425" spcFirstLastPara="1" rIns="91425" wrap="square" tIns="91425">
            <a:normAutofit/>
          </a:bodyPr>
          <a:lstStyle/>
          <a:p>
            <a:pPr indent="0" lvl="0" marL="0" rtl="0" algn="ctr">
              <a:lnSpc>
                <a:spcPct val="90000"/>
              </a:lnSpc>
              <a:spcBef>
                <a:spcPts val="0"/>
              </a:spcBef>
              <a:spcAft>
                <a:spcPts val="0"/>
              </a:spcAft>
              <a:buClr>
                <a:schemeClr val="dk1"/>
              </a:buClr>
              <a:buFont typeface="Arial"/>
              <a:buNone/>
            </a:pPr>
            <a:r>
              <a:rPr lang="en" sz="3300"/>
              <a:t>M23 Attacks: Public Sentiments Alternation in Congolese Newspapers</a:t>
            </a:r>
            <a:endParaRPr sz="6300"/>
          </a:p>
        </p:txBody>
      </p:sp>
      <p:sp>
        <p:nvSpPr>
          <p:cNvPr id="92" name="Google Shape;92;p14"/>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type="title"/>
          </p:nvPr>
        </p:nvSpPr>
        <p:spPr>
          <a:xfrm>
            <a:off x="0" y="0"/>
            <a:ext cx="9081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Presentation Structure</a:t>
            </a:r>
            <a:endParaRPr/>
          </a:p>
        </p:txBody>
      </p:sp>
      <p:sp>
        <p:nvSpPr>
          <p:cNvPr id="98" name="Google Shape;98;p15"/>
          <p:cNvSpPr txBox="1"/>
          <p:nvPr>
            <p:ph idx="1" type="body"/>
          </p:nvPr>
        </p:nvSpPr>
        <p:spPr>
          <a:xfrm>
            <a:off x="0" y="435550"/>
            <a:ext cx="9081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Generally, our presentation will be broken down as:</a:t>
            </a:r>
            <a:endParaRPr/>
          </a:p>
          <a:p>
            <a:pPr indent="-381000" lvl="0" marL="457200" rtl="0" algn="l">
              <a:spcBef>
                <a:spcPts val="1200"/>
              </a:spcBef>
              <a:spcAft>
                <a:spcPts val="0"/>
              </a:spcAft>
              <a:buSzPts val="2400"/>
              <a:buChar char="-"/>
            </a:pPr>
            <a:r>
              <a:rPr lang="en"/>
              <a:t>Background</a:t>
            </a:r>
            <a:endParaRPr/>
          </a:p>
          <a:p>
            <a:pPr indent="-381000" lvl="0" marL="457200" rtl="0" algn="l">
              <a:spcBef>
                <a:spcPts val="0"/>
              </a:spcBef>
              <a:spcAft>
                <a:spcPts val="0"/>
              </a:spcAft>
              <a:buSzPts val="2400"/>
              <a:buChar char="-"/>
            </a:pPr>
            <a:r>
              <a:rPr lang="en"/>
              <a:t>Research Question</a:t>
            </a:r>
            <a:endParaRPr/>
          </a:p>
          <a:p>
            <a:pPr indent="-381000" lvl="0" marL="457200" rtl="0" algn="l">
              <a:spcBef>
                <a:spcPts val="0"/>
              </a:spcBef>
              <a:spcAft>
                <a:spcPts val="0"/>
              </a:spcAft>
              <a:buSzPts val="2400"/>
              <a:buChar char="-"/>
            </a:pPr>
            <a:r>
              <a:rPr lang="en"/>
              <a:t>Datasets</a:t>
            </a:r>
            <a:endParaRPr/>
          </a:p>
          <a:p>
            <a:pPr indent="-381000" lvl="0" marL="457200" rtl="0" algn="l">
              <a:spcBef>
                <a:spcPts val="0"/>
              </a:spcBef>
              <a:spcAft>
                <a:spcPts val="0"/>
              </a:spcAft>
              <a:buSzPts val="2400"/>
              <a:buChar char="-"/>
            </a:pPr>
            <a:r>
              <a:rPr lang="en"/>
              <a:t>Research Methods</a:t>
            </a:r>
            <a:endParaRPr/>
          </a:p>
          <a:p>
            <a:pPr indent="-381000" lvl="0" marL="457200" rtl="0" algn="l">
              <a:spcBef>
                <a:spcPts val="0"/>
              </a:spcBef>
              <a:spcAft>
                <a:spcPts val="0"/>
              </a:spcAft>
              <a:buSzPts val="2400"/>
              <a:buChar char="-"/>
            </a:pPr>
            <a:r>
              <a:rPr lang="en"/>
              <a:t>Result</a:t>
            </a:r>
            <a:endParaRPr/>
          </a:p>
          <a:p>
            <a:pPr indent="-381000" lvl="0" marL="457200" rtl="0" algn="l">
              <a:spcBef>
                <a:spcPts val="0"/>
              </a:spcBef>
              <a:spcAft>
                <a:spcPts val="0"/>
              </a:spcAft>
              <a:buSzPts val="2400"/>
              <a:buChar char="-"/>
            </a:pPr>
            <a:r>
              <a:rPr lang="en"/>
              <a:t>Discussion and Conclusion</a:t>
            </a:r>
            <a:endParaRPr/>
          </a:p>
        </p:txBody>
      </p:sp>
      <p:sp>
        <p:nvSpPr>
          <p:cNvPr id="99" name="Google Shape;99;p15"/>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83100" y="-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March 23 </a:t>
            </a:r>
            <a:r>
              <a:rPr lang="en"/>
              <a:t>Movement (M23)</a:t>
            </a:r>
            <a:r>
              <a:rPr lang="en"/>
              <a:t> </a:t>
            </a:r>
            <a:endParaRPr/>
          </a:p>
        </p:txBody>
      </p:sp>
      <p:sp>
        <p:nvSpPr>
          <p:cNvPr id="105" name="Google Shape;105;p16"/>
          <p:cNvSpPr txBox="1"/>
          <p:nvPr>
            <p:ph idx="1" type="body"/>
          </p:nvPr>
        </p:nvSpPr>
        <p:spPr>
          <a:xfrm>
            <a:off x="2502475" y="640525"/>
            <a:ext cx="6183000" cy="24639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 sz="1300"/>
              <a:t>M23 is an rebel military group in </a:t>
            </a:r>
            <a:r>
              <a:rPr lang="en" sz="1300"/>
              <a:t>Democratic</a:t>
            </a:r>
            <a:r>
              <a:rPr lang="en" sz="1300"/>
              <a:t> Republic of the Congo (DRC) formed in 2012. </a:t>
            </a:r>
            <a:endParaRPr sz="1300"/>
          </a:p>
          <a:p>
            <a:pPr indent="-311150" lvl="1" marL="914400" rtl="0" algn="l">
              <a:lnSpc>
                <a:spcPct val="150000"/>
              </a:lnSpc>
              <a:spcBef>
                <a:spcPts val="0"/>
              </a:spcBef>
              <a:spcAft>
                <a:spcPts val="0"/>
              </a:spcAft>
              <a:buSzPts val="1300"/>
              <a:buChar char="○"/>
            </a:pPr>
            <a:r>
              <a:rPr lang="en" sz="1300"/>
              <a:t>Mainly composed by  Tutsi, a common </a:t>
            </a:r>
            <a:r>
              <a:rPr lang="en" sz="1300"/>
              <a:t>ethnicity</a:t>
            </a:r>
            <a:r>
              <a:rPr lang="en" sz="1300"/>
              <a:t> in </a:t>
            </a:r>
            <a:r>
              <a:rPr lang="en" sz="1300"/>
              <a:t>both</a:t>
            </a:r>
            <a:r>
              <a:rPr lang="en" sz="1300"/>
              <a:t> DRC and Rwanda.</a:t>
            </a:r>
            <a:endParaRPr sz="1300"/>
          </a:p>
          <a:p>
            <a:pPr indent="-311150" lvl="1" marL="914400" rtl="0" algn="l">
              <a:lnSpc>
                <a:spcPct val="150000"/>
              </a:lnSpc>
              <a:spcBef>
                <a:spcPts val="0"/>
              </a:spcBef>
              <a:spcAft>
                <a:spcPts val="0"/>
              </a:spcAft>
              <a:buSzPts val="1300"/>
              <a:buChar char="○"/>
            </a:pPr>
            <a:r>
              <a:rPr lang="en" sz="1300"/>
              <a:t>A continuation of the National Congress for the Defence of the People (CNDP) </a:t>
            </a:r>
            <a:endParaRPr sz="1300"/>
          </a:p>
          <a:p>
            <a:pPr indent="-311150" lvl="1" marL="914400" rtl="0" algn="l">
              <a:lnSpc>
                <a:spcPct val="150000"/>
              </a:lnSpc>
              <a:spcBef>
                <a:spcPts val="0"/>
              </a:spcBef>
              <a:spcAft>
                <a:spcPts val="0"/>
              </a:spcAft>
              <a:buSzPts val="1300"/>
              <a:buChar char="○"/>
            </a:pPr>
            <a:r>
              <a:rPr lang="en" sz="1300"/>
              <a:t>Primarily active in </a:t>
            </a:r>
            <a:r>
              <a:rPr b="1" lang="en" sz="1300"/>
              <a:t>North Kivu</a:t>
            </a:r>
            <a:r>
              <a:rPr lang="en" sz="1300"/>
              <a:t>, with a particular focus on city of </a:t>
            </a:r>
            <a:r>
              <a:rPr b="1" lang="en" sz="1300"/>
              <a:t>Goma</a:t>
            </a:r>
            <a:r>
              <a:rPr lang="en" sz="1300"/>
              <a:t>.</a:t>
            </a:r>
            <a:endParaRPr sz="1300"/>
          </a:p>
          <a:p>
            <a:pPr indent="-311150" lvl="0" marL="457200" rtl="0" algn="l">
              <a:lnSpc>
                <a:spcPct val="150000"/>
              </a:lnSpc>
              <a:spcBef>
                <a:spcPts val="0"/>
              </a:spcBef>
              <a:spcAft>
                <a:spcPts val="0"/>
              </a:spcAft>
              <a:buSzPts val="1300"/>
              <a:buChar char="●"/>
            </a:pPr>
            <a:r>
              <a:rPr lang="en" sz="1300"/>
              <a:t>Rwanda was accused to support M23 secretly although its government denied.</a:t>
            </a:r>
            <a:endParaRPr sz="1300"/>
          </a:p>
          <a:p>
            <a:pPr indent="-311150" lvl="0" marL="457200" rtl="0" algn="l">
              <a:lnSpc>
                <a:spcPct val="150000"/>
              </a:lnSpc>
              <a:spcBef>
                <a:spcPts val="0"/>
              </a:spcBef>
              <a:spcAft>
                <a:spcPts val="0"/>
              </a:spcAft>
              <a:buSzPts val="1300"/>
              <a:buChar char="●"/>
            </a:pPr>
            <a:r>
              <a:rPr lang="en" sz="1300"/>
              <a:t>M23 violated the peace agreement in 2013 and reignited the rebel attack in 2021 which caused  a massive humanitarian crisis. </a:t>
            </a:r>
            <a:endParaRPr sz="1300"/>
          </a:p>
        </p:txBody>
      </p:sp>
      <p:sp>
        <p:nvSpPr>
          <p:cNvPr id="106" name="Google Shape;106;p16"/>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07" name="Google Shape;107;p16"/>
          <p:cNvPicPr preferRelativeResize="0"/>
          <p:nvPr/>
        </p:nvPicPr>
        <p:blipFill>
          <a:blip r:embed="rId3">
            <a:alphaModFix/>
          </a:blip>
          <a:stretch>
            <a:fillRect/>
          </a:stretch>
        </p:blipFill>
        <p:spPr>
          <a:xfrm>
            <a:off x="2890375" y="3202025"/>
            <a:ext cx="3008301" cy="1692175"/>
          </a:xfrm>
          <a:prstGeom prst="rect">
            <a:avLst/>
          </a:prstGeom>
          <a:noFill/>
          <a:ln>
            <a:noFill/>
          </a:ln>
        </p:spPr>
      </p:pic>
      <p:pic>
        <p:nvPicPr>
          <p:cNvPr id="108" name="Google Shape;108;p16"/>
          <p:cNvPicPr preferRelativeResize="0"/>
          <p:nvPr/>
        </p:nvPicPr>
        <p:blipFill>
          <a:blip r:embed="rId4">
            <a:alphaModFix/>
          </a:blip>
          <a:stretch>
            <a:fillRect/>
          </a:stretch>
        </p:blipFill>
        <p:spPr>
          <a:xfrm>
            <a:off x="459550" y="876050"/>
            <a:ext cx="1860925" cy="1752100"/>
          </a:xfrm>
          <a:prstGeom prst="rect">
            <a:avLst/>
          </a:prstGeom>
          <a:noFill/>
          <a:ln>
            <a:noFill/>
          </a:ln>
        </p:spPr>
      </p:pic>
      <p:pic>
        <p:nvPicPr>
          <p:cNvPr id="109" name="Google Shape;109;p16"/>
          <p:cNvPicPr preferRelativeResize="0"/>
          <p:nvPr/>
        </p:nvPicPr>
        <p:blipFill>
          <a:blip r:embed="rId5">
            <a:alphaModFix/>
          </a:blip>
          <a:stretch>
            <a:fillRect/>
          </a:stretch>
        </p:blipFill>
        <p:spPr>
          <a:xfrm>
            <a:off x="516450" y="3202025"/>
            <a:ext cx="1692175" cy="1692176"/>
          </a:xfrm>
          <a:prstGeom prst="rect">
            <a:avLst/>
          </a:prstGeom>
          <a:noFill/>
          <a:ln>
            <a:noFill/>
          </a:ln>
        </p:spPr>
      </p:pic>
      <p:cxnSp>
        <p:nvCxnSpPr>
          <p:cNvPr id="110" name="Google Shape;110;p16"/>
          <p:cNvCxnSpPr>
            <a:endCxn id="107" idx="1"/>
          </p:cNvCxnSpPr>
          <p:nvPr/>
        </p:nvCxnSpPr>
        <p:spPr>
          <a:xfrm>
            <a:off x="2003275" y="4047812"/>
            <a:ext cx="887100" cy="300"/>
          </a:xfrm>
          <a:prstGeom prst="straightConnector1">
            <a:avLst/>
          </a:prstGeom>
          <a:noFill/>
          <a:ln cap="flat" cmpd="sng" w="9525">
            <a:solidFill>
              <a:schemeClr val="dk1"/>
            </a:solidFill>
            <a:prstDash val="solid"/>
            <a:round/>
            <a:headEnd len="med" w="med" type="none"/>
            <a:tailEnd len="med" w="med" type="triangle"/>
          </a:ln>
        </p:spPr>
      </p:cxnSp>
      <p:cxnSp>
        <p:nvCxnSpPr>
          <p:cNvPr id="111" name="Google Shape;111;p16"/>
          <p:cNvCxnSpPr/>
          <p:nvPr/>
        </p:nvCxnSpPr>
        <p:spPr>
          <a:xfrm>
            <a:off x="5898675" y="4047975"/>
            <a:ext cx="887100" cy="300"/>
          </a:xfrm>
          <a:prstGeom prst="straightConnector1">
            <a:avLst/>
          </a:prstGeom>
          <a:noFill/>
          <a:ln cap="flat" cmpd="sng" w="9525">
            <a:solidFill>
              <a:schemeClr val="dk1"/>
            </a:solidFill>
            <a:prstDash val="solid"/>
            <a:round/>
            <a:headEnd len="med" w="med" type="none"/>
            <a:tailEnd len="med" w="med" type="triangle"/>
          </a:ln>
        </p:spPr>
      </p:cxnSp>
      <p:sp>
        <p:nvSpPr>
          <p:cNvPr id="112" name="Google Shape;112;p16"/>
          <p:cNvSpPr txBox="1"/>
          <p:nvPr/>
        </p:nvSpPr>
        <p:spPr>
          <a:xfrm>
            <a:off x="2097475" y="3801075"/>
            <a:ext cx="698700" cy="17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EB Garamond"/>
                <a:ea typeface="EB Garamond"/>
                <a:cs typeface="EB Garamond"/>
                <a:sym typeface="EB Garamond"/>
              </a:rPr>
              <a:t>Support   Secretly</a:t>
            </a:r>
            <a:endParaRPr sz="900">
              <a:solidFill>
                <a:schemeClr val="dk1"/>
              </a:solidFill>
              <a:latin typeface="EB Garamond"/>
              <a:ea typeface="EB Garamond"/>
              <a:cs typeface="EB Garamond"/>
              <a:sym typeface="EB Garamond"/>
            </a:endParaRPr>
          </a:p>
        </p:txBody>
      </p:sp>
      <p:pic>
        <p:nvPicPr>
          <p:cNvPr id="113" name="Google Shape;113;p16"/>
          <p:cNvPicPr preferRelativeResize="0"/>
          <p:nvPr/>
        </p:nvPicPr>
        <p:blipFill>
          <a:blip r:embed="rId6">
            <a:alphaModFix/>
          </a:blip>
          <a:stretch>
            <a:fillRect/>
          </a:stretch>
        </p:blipFill>
        <p:spPr>
          <a:xfrm>
            <a:off x="6785774" y="3375000"/>
            <a:ext cx="1423268" cy="1345875"/>
          </a:xfrm>
          <a:prstGeom prst="rect">
            <a:avLst/>
          </a:prstGeom>
          <a:noFill/>
          <a:ln>
            <a:noFill/>
          </a:ln>
        </p:spPr>
      </p:pic>
      <p:sp>
        <p:nvSpPr>
          <p:cNvPr id="114" name="Google Shape;114;p16"/>
          <p:cNvSpPr txBox="1"/>
          <p:nvPr/>
        </p:nvSpPr>
        <p:spPr>
          <a:xfrm>
            <a:off x="6113300" y="3801075"/>
            <a:ext cx="546300" cy="12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EB Garamond"/>
                <a:ea typeface="EB Garamond"/>
                <a:cs typeface="EB Garamond"/>
                <a:sym typeface="EB Garamond"/>
              </a:rPr>
              <a:t>Fight Against</a:t>
            </a:r>
            <a:endParaRPr sz="900">
              <a:solidFill>
                <a:schemeClr val="dk1"/>
              </a:solidFill>
              <a:latin typeface="EB Garamond"/>
              <a:ea typeface="EB Garamond"/>
              <a:cs typeface="EB Garamond"/>
              <a:sym typeface="EB Garamond"/>
            </a:endParaRPr>
          </a:p>
        </p:txBody>
      </p:sp>
      <p:sp>
        <p:nvSpPr>
          <p:cNvPr id="115" name="Google Shape;115;p16"/>
          <p:cNvSpPr txBox="1"/>
          <p:nvPr/>
        </p:nvSpPr>
        <p:spPr>
          <a:xfrm>
            <a:off x="154013" y="2571750"/>
            <a:ext cx="2472000" cy="10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500">
                <a:solidFill>
                  <a:schemeClr val="dk2"/>
                </a:solidFill>
                <a:uFill>
                  <a:noFill/>
                </a:uFill>
                <a:latin typeface="EB Garamond"/>
                <a:ea typeface="EB Garamond"/>
                <a:cs typeface="EB Garamond"/>
                <a:sym typeface="EB Garamond"/>
                <a:hlinkClick r:id="rId7">
                  <a:extLst>
                    <a:ext uri="{A12FA001-AC4F-418D-AE19-62706E023703}">
                      <ahyp:hlinkClr val="tx"/>
                    </a:ext>
                  </a:extLst>
                </a:hlinkClick>
              </a:rPr>
              <a:t>https://upload.wikimedia.org/wikipedia/en/9/90/Logo_of_the_March_23_Movement.png</a:t>
            </a:r>
            <a:endParaRPr sz="500">
              <a:solidFill>
                <a:schemeClr val="dk2"/>
              </a:solidFill>
              <a:latin typeface="EB Garamond"/>
              <a:ea typeface="EB Garamond"/>
              <a:cs typeface="EB Garamond"/>
              <a:sym typeface="EB Garamond"/>
            </a:endParaRPr>
          </a:p>
        </p:txBody>
      </p:sp>
      <p:sp>
        <p:nvSpPr>
          <p:cNvPr id="116" name="Google Shape;116;p16"/>
          <p:cNvSpPr txBox="1"/>
          <p:nvPr/>
        </p:nvSpPr>
        <p:spPr>
          <a:xfrm>
            <a:off x="2796175" y="4824775"/>
            <a:ext cx="3399600" cy="7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500">
                <a:solidFill>
                  <a:schemeClr val="dk2"/>
                </a:solidFill>
                <a:uFill>
                  <a:noFill/>
                </a:uFill>
                <a:latin typeface="EB Garamond"/>
                <a:ea typeface="EB Garamond"/>
                <a:cs typeface="EB Garamond"/>
                <a:sym typeface="EB Garamond"/>
                <a:hlinkClick r:id="rId8">
                  <a:extLst>
                    <a:ext uri="{A12FA001-AC4F-418D-AE19-62706E023703}">
                      <ahyp:hlinkClr val="tx"/>
                    </a:ext>
                  </a:extLst>
                </a:hlinkClick>
              </a:rPr>
              <a:t>https://www.economist.com/cdn-cgi/image/width=1424,quality=80,format=auto/content-assets/images/20240727_MAP002.jpg</a:t>
            </a:r>
            <a:endParaRPr sz="500">
              <a:solidFill>
                <a:schemeClr val="dk2"/>
              </a:solidFill>
              <a:latin typeface="EB Garamond"/>
              <a:ea typeface="EB Garamond"/>
              <a:cs typeface="EB Garamond"/>
              <a:sym typeface="EB Garamond"/>
            </a:endParaRPr>
          </a:p>
        </p:txBody>
      </p:sp>
      <p:sp>
        <p:nvSpPr>
          <p:cNvPr id="117" name="Google Shape;117;p16"/>
          <p:cNvSpPr txBox="1"/>
          <p:nvPr/>
        </p:nvSpPr>
        <p:spPr>
          <a:xfrm>
            <a:off x="142150" y="4824775"/>
            <a:ext cx="2636400" cy="7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
                <a:solidFill>
                  <a:schemeClr val="dk2"/>
                </a:solidFill>
                <a:latin typeface="EB Garamond"/>
                <a:ea typeface="EB Garamond"/>
                <a:cs typeface="EB Garamond"/>
                <a:sym typeface="EB Garamond"/>
              </a:rPr>
              <a:t>https://ih1.redbubble.net/image.3951154055.6190/st,small,507x507-pad,600x600,f8f8f8.u4.jpg</a:t>
            </a:r>
            <a:endParaRPr sz="500">
              <a:solidFill>
                <a:schemeClr val="dk2"/>
              </a:solidFill>
              <a:latin typeface="EB Garamond"/>
              <a:ea typeface="EB Garamond"/>
              <a:cs typeface="EB Garamond"/>
              <a:sym typeface="EB Garamond"/>
            </a:endParaRPr>
          </a:p>
        </p:txBody>
      </p:sp>
      <p:sp>
        <p:nvSpPr>
          <p:cNvPr id="118" name="Google Shape;118;p16"/>
          <p:cNvSpPr txBox="1"/>
          <p:nvPr/>
        </p:nvSpPr>
        <p:spPr>
          <a:xfrm>
            <a:off x="6213400" y="4794350"/>
            <a:ext cx="2472000" cy="7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
                <a:solidFill>
                  <a:schemeClr val="dk2"/>
                </a:solidFill>
                <a:latin typeface="EB Garamond"/>
                <a:ea typeface="EB Garamond"/>
                <a:cs typeface="EB Garamond"/>
                <a:sym typeface="EB Garamond"/>
              </a:rPr>
              <a:t>https://upload.wikimedia.org/wikipedia/commons/9/9c/Coat_of_arms_of_the_Democratic_Republic_of_the_Congo_%28black_spear%29.svg</a:t>
            </a:r>
            <a:endParaRPr sz="500">
              <a:solidFill>
                <a:schemeClr val="dk2"/>
              </a:solidFill>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7"/>
          <p:cNvSpPr txBox="1"/>
          <p:nvPr>
            <p:ph type="title"/>
          </p:nvPr>
        </p:nvSpPr>
        <p:spPr>
          <a:xfrm>
            <a:off x="83100" y="-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a:t>
            </a:r>
            <a:endParaRPr/>
          </a:p>
        </p:txBody>
      </p:sp>
      <p:sp>
        <p:nvSpPr>
          <p:cNvPr id="124" name="Google Shape;124;p17"/>
          <p:cNvSpPr txBox="1"/>
          <p:nvPr>
            <p:ph idx="1" type="body"/>
          </p:nvPr>
        </p:nvSpPr>
        <p:spPr>
          <a:xfrm>
            <a:off x="335875" y="651000"/>
            <a:ext cx="8297100" cy="249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Textual Data from State-run Media, </a:t>
            </a:r>
            <a:r>
              <a:rPr lang="en" sz="1400"/>
              <a:t>United</a:t>
            </a:r>
            <a:r>
              <a:rPr lang="en" sz="1400"/>
              <a:t> Nations </a:t>
            </a:r>
            <a:r>
              <a:rPr lang="en" sz="1400"/>
              <a:t>Affiliated</a:t>
            </a:r>
            <a:r>
              <a:rPr lang="en" sz="1400"/>
              <a:t> </a:t>
            </a:r>
            <a:r>
              <a:rPr lang="en" sz="1400"/>
              <a:t>Media</a:t>
            </a:r>
            <a:r>
              <a:rPr lang="en" sz="1400"/>
              <a:t>, and Private Medias from 2020 to 2024 </a:t>
            </a:r>
            <a:r>
              <a:rPr lang="en" sz="1400"/>
              <a:t> about M23 and Rwanda</a:t>
            </a:r>
            <a:endParaRPr sz="1400"/>
          </a:p>
          <a:p>
            <a:pPr indent="-317500" lvl="0" marL="457200" rtl="0" algn="l">
              <a:lnSpc>
                <a:spcPct val="150000"/>
              </a:lnSpc>
              <a:spcBef>
                <a:spcPts val="1200"/>
              </a:spcBef>
              <a:spcAft>
                <a:spcPts val="0"/>
              </a:spcAft>
              <a:buSzPts val="1400"/>
              <a:buChar char="●"/>
            </a:pPr>
            <a:r>
              <a:rPr lang="en" sz="1400"/>
              <a:t>State-run Media: </a:t>
            </a:r>
            <a:r>
              <a:rPr lang="en" sz="1400">
                <a:solidFill>
                  <a:srgbClr val="141414"/>
                </a:solidFill>
                <a:highlight>
                  <a:schemeClr val="lt1"/>
                </a:highlight>
              </a:rPr>
              <a:t>Radio et Télévision National Congolais </a:t>
            </a:r>
            <a:r>
              <a:rPr lang="en" sz="1600">
                <a:solidFill>
                  <a:srgbClr val="141414"/>
                </a:solidFill>
                <a:highlight>
                  <a:schemeClr val="lt1"/>
                </a:highlight>
                <a:latin typeface="Arial"/>
                <a:ea typeface="Arial"/>
                <a:cs typeface="Arial"/>
                <a:sym typeface="Arial"/>
              </a:rPr>
              <a:t>(</a:t>
            </a:r>
            <a:r>
              <a:rPr lang="en" sz="1400"/>
              <a:t>RTNC) contains </a:t>
            </a:r>
            <a:r>
              <a:rPr b="1" lang="en" sz="1400">
                <a:solidFill>
                  <a:srgbClr val="FF0000"/>
                </a:solidFill>
              </a:rPr>
              <a:t>48 </a:t>
            </a:r>
            <a:r>
              <a:rPr lang="en" sz="1400"/>
              <a:t>articles</a:t>
            </a:r>
            <a:r>
              <a:rPr lang="en" sz="1400"/>
              <a:t> </a:t>
            </a:r>
            <a:endParaRPr sz="1400"/>
          </a:p>
          <a:p>
            <a:pPr indent="-317500" lvl="0" marL="457200" rtl="0" algn="l">
              <a:lnSpc>
                <a:spcPct val="150000"/>
              </a:lnSpc>
              <a:spcBef>
                <a:spcPts val="0"/>
              </a:spcBef>
              <a:spcAft>
                <a:spcPts val="0"/>
              </a:spcAft>
              <a:buSzPts val="1400"/>
              <a:buChar char="●"/>
            </a:pPr>
            <a:r>
              <a:rPr lang="en" sz="1400"/>
              <a:t>UN </a:t>
            </a:r>
            <a:r>
              <a:rPr lang="en" sz="1400"/>
              <a:t>Media</a:t>
            </a:r>
            <a:r>
              <a:rPr lang="en" sz="1400"/>
              <a:t>: Radio Okapi contains </a:t>
            </a:r>
            <a:r>
              <a:rPr b="1" lang="en" sz="1400">
                <a:solidFill>
                  <a:srgbClr val="FF0000"/>
                </a:solidFill>
              </a:rPr>
              <a:t>1000 </a:t>
            </a:r>
            <a:r>
              <a:rPr lang="en" sz="1400"/>
              <a:t>articles </a:t>
            </a:r>
            <a:endParaRPr sz="1400"/>
          </a:p>
          <a:p>
            <a:pPr indent="-317500" lvl="0" marL="457200" rtl="0" algn="l">
              <a:lnSpc>
                <a:spcPct val="150000"/>
              </a:lnSpc>
              <a:spcBef>
                <a:spcPts val="0"/>
              </a:spcBef>
              <a:spcAft>
                <a:spcPts val="0"/>
              </a:spcAft>
              <a:buSzPts val="1400"/>
              <a:buChar char="●"/>
            </a:pPr>
            <a:r>
              <a:rPr lang="en" sz="1400"/>
              <a:t>Private</a:t>
            </a:r>
            <a:r>
              <a:rPr lang="en" sz="1400"/>
              <a:t> Medias:</a:t>
            </a:r>
            <a:endParaRPr sz="1400"/>
          </a:p>
          <a:p>
            <a:pPr indent="-317500" lvl="1" marL="914400" rtl="0" algn="l">
              <a:lnSpc>
                <a:spcPct val="150000"/>
              </a:lnSpc>
              <a:spcBef>
                <a:spcPts val="0"/>
              </a:spcBef>
              <a:spcAft>
                <a:spcPts val="0"/>
              </a:spcAft>
              <a:buSzPts val="1400"/>
              <a:buChar char="○"/>
            </a:pPr>
            <a:r>
              <a:rPr lang="en" sz="1400"/>
              <a:t>Actualite.CD contains </a:t>
            </a:r>
            <a:r>
              <a:rPr b="1" lang="en" sz="1400">
                <a:solidFill>
                  <a:srgbClr val="FF0000"/>
                </a:solidFill>
              </a:rPr>
              <a:t>1000 </a:t>
            </a:r>
            <a:r>
              <a:rPr lang="en" sz="1400"/>
              <a:t>articles </a:t>
            </a:r>
            <a:endParaRPr sz="1400"/>
          </a:p>
          <a:p>
            <a:pPr indent="-317500" lvl="1" marL="914400" rtl="0" algn="l">
              <a:lnSpc>
                <a:spcPct val="150000"/>
              </a:lnSpc>
              <a:spcBef>
                <a:spcPts val="0"/>
              </a:spcBef>
              <a:spcAft>
                <a:spcPts val="0"/>
              </a:spcAft>
              <a:buSzPts val="1400"/>
              <a:buChar char="○"/>
            </a:pPr>
            <a:r>
              <a:rPr lang="en" sz="1400"/>
              <a:t>7SUR7.CD contains </a:t>
            </a:r>
            <a:r>
              <a:rPr b="1" lang="en" sz="1400">
                <a:solidFill>
                  <a:srgbClr val="FF0000"/>
                </a:solidFill>
              </a:rPr>
              <a:t>603 </a:t>
            </a:r>
            <a:r>
              <a:rPr lang="en" sz="1400"/>
              <a:t>articles</a:t>
            </a:r>
            <a:endParaRPr sz="1400"/>
          </a:p>
        </p:txBody>
      </p:sp>
      <p:sp>
        <p:nvSpPr>
          <p:cNvPr id="125" name="Google Shape;125;p17"/>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6" name="Google Shape;126;p17"/>
          <p:cNvPicPr preferRelativeResize="0"/>
          <p:nvPr/>
        </p:nvPicPr>
        <p:blipFill>
          <a:blip r:embed="rId3">
            <a:alphaModFix/>
          </a:blip>
          <a:stretch>
            <a:fillRect/>
          </a:stretch>
        </p:blipFill>
        <p:spPr>
          <a:xfrm>
            <a:off x="1182400" y="3525075"/>
            <a:ext cx="1125876" cy="1066950"/>
          </a:xfrm>
          <a:prstGeom prst="rect">
            <a:avLst/>
          </a:prstGeom>
          <a:noFill/>
          <a:ln>
            <a:noFill/>
          </a:ln>
        </p:spPr>
      </p:pic>
      <p:pic>
        <p:nvPicPr>
          <p:cNvPr id="127" name="Google Shape;127;p17"/>
          <p:cNvPicPr preferRelativeResize="0"/>
          <p:nvPr/>
        </p:nvPicPr>
        <p:blipFill>
          <a:blip r:embed="rId4">
            <a:alphaModFix/>
          </a:blip>
          <a:stretch>
            <a:fillRect/>
          </a:stretch>
        </p:blipFill>
        <p:spPr>
          <a:xfrm>
            <a:off x="3613300" y="3580350"/>
            <a:ext cx="956425" cy="956400"/>
          </a:xfrm>
          <a:prstGeom prst="rect">
            <a:avLst/>
          </a:prstGeom>
          <a:noFill/>
          <a:ln>
            <a:noFill/>
          </a:ln>
        </p:spPr>
      </p:pic>
      <p:pic>
        <p:nvPicPr>
          <p:cNvPr id="128" name="Google Shape;128;p17"/>
          <p:cNvPicPr preferRelativeResize="0"/>
          <p:nvPr/>
        </p:nvPicPr>
        <p:blipFill>
          <a:blip r:embed="rId5">
            <a:alphaModFix/>
          </a:blip>
          <a:stretch>
            <a:fillRect/>
          </a:stretch>
        </p:blipFill>
        <p:spPr>
          <a:xfrm>
            <a:off x="6131412" y="2062500"/>
            <a:ext cx="1041150" cy="874922"/>
          </a:xfrm>
          <a:prstGeom prst="rect">
            <a:avLst/>
          </a:prstGeom>
          <a:noFill/>
          <a:ln>
            <a:noFill/>
          </a:ln>
        </p:spPr>
      </p:pic>
      <p:pic>
        <p:nvPicPr>
          <p:cNvPr id="129" name="Google Shape;129;p17"/>
          <p:cNvPicPr preferRelativeResize="0"/>
          <p:nvPr/>
        </p:nvPicPr>
        <p:blipFill>
          <a:blip r:embed="rId6">
            <a:alphaModFix/>
          </a:blip>
          <a:stretch>
            <a:fillRect/>
          </a:stretch>
        </p:blipFill>
        <p:spPr>
          <a:xfrm>
            <a:off x="5979686" y="3525076"/>
            <a:ext cx="1192891" cy="983926"/>
          </a:xfrm>
          <a:prstGeom prst="rect">
            <a:avLst/>
          </a:prstGeom>
          <a:noFill/>
          <a:ln>
            <a:noFill/>
          </a:ln>
        </p:spPr>
      </p:pic>
      <p:sp>
        <p:nvSpPr>
          <p:cNvPr id="130" name="Google Shape;130;p17"/>
          <p:cNvSpPr txBox="1"/>
          <p:nvPr/>
        </p:nvSpPr>
        <p:spPr>
          <a:xfrm>
            <a:off x="3108175" y="4431625"/>
            <a:ext cx="2389500" cy="182100"/>
          </a:xfrm>
          <a:prstGeom prst="rect">
            <a:avLst/>
          </a:prstGeom>
          <a:noFill/>
          <a:ln>
            <a:noFill/>
          </a:ln>
        </p:spPr>
        <p:txBody>
          <a:bodyPr anchorCtr="0" anchor="t" bIns="91425" lIns="91425" spcFirstLastPara="1" rIns="91425" wrap="square" tIns="91425">
            <a:noAutofit/>
          </a:bodyPr>
          <a:lstStyle/>
          <a:p>
            <a:pPr indent="0" lvl="0" marL="0" rtl="0" algn="l">
              <a:spcBef>
                <a:spcPts val="360"/>
              </a:spcBef>
              <a:spcAft>
                <a:spcPts val="0"/>
              </a:spcAft>
              <a:buClr>
                <a:schemeClr val="dk1"/>
              </a:buClr>
              <a:buSzPts val="1100"/>
              <a:buFont typeface="Arial"/>
              <a:buNone/>
            </a:pPr>
            <a:r>
              <a:rPr lang="en" sz="400">
                <a:solidFill>
                  <a:schemeClr val="dk2"/>
                </a:solidFill>
                <a:uFill>
                  <a:noFill/>
                </a:uFill>
                <a:latin typeface="EB Garamond"/>
                <a:ea typeface="EB Garamond"/>
                <a:cs typeface="EB Garamond"/>
                <a:sym typeface="EB Garamond"/>
                <a:hlinkClick r:id="rId7">
                  <a:extLst>
                    <a:ext uri="{A12FA001-AC4F-418D-AE19-62706E023703}">
                      <ahyp:hlinkClr val="tx"/>
                    </a:ext>
                  </a:extLst>
                </a:hlinkClick>
              </a:rPr>
              <a:t>https://za.radio.net/300/radiookapi.png?version=4d4929b8a673460fa98882b15cac8615</a:t>
            </a:r>
            <a:endParaRPr sz="400">
              <a:solidFill>
                <a:schemeClr val="dk2"/>
              </a:solidFill>
              <a:latin typeface="EB Garamond"/>
              <a:ea typeface="EB Garamond"/>
              <a:cs typeface="EB Garamond"/>
              <a:sym typeface="EB Garamond"/>
            </a:endParaRPr>
          </a:p>
        </p:txBody>
      </p:sp>
      <p:sp>
        <p:nvSpPr>
          <p:cNvPr id="131" name="Google Shape;131;p17"/>
          <p:cNvSpPr txBox="1"/>
          <p:nvPr/>
        </p:nvSpPr>
        <p:spPr>
          <a:xfrm>
            <a:off x="866225" y="4431625"/>
            <a:ext cx="2069700" cy="122700"/>
          </a:xfrm>
          <a:prstGeom prst="rect">
            <a:avLst/>
          </a:prstGeom>
          <a:noFill/>
          <a:ln>
            <a:noFill/>
          </a:ln>
        </p:spPr>
        <p:txBody>
          <a:bodyPr anchorCtr="0" anchor="t" bIns="91425" lIns="91425" spcFirstLastPara="1" rIns="91425" wrap="square" tIns="91425">
            <a:noAutofit/>
          </a:bodyPr>
          <a:lstStyle/>
          <a:p>
            <a:pPr indent="0" lvl="0" marL="0" rtl="0" algn="l">
              <a:spcBef>
                <a:spcPts val="360"/>
              </a:spcBef>
              <a:spcAft>
                <a:spcPts val="0"/>
              </a:spcAft>
              <a:buClr>
                <a:schemeClr val="dk1"/>
              </a:buClr>
              <a:buSzPts val="1100"/>
              <a:buFont typeface="Arial"/>
              <a:buNone/>
            </a:pPr>
            <a:r>
              <a:rPr lang="en" sz="400">
                <a:solidFill>
                  <a:schemeClr val="dk2"/>
                </a:solidFill>
                <a:uFill>
                  <a:noFill/>
                </a:uFill>
                <a:latin typeface="EB Garamond"/>
                <a:ea typeface="EB Garamond"/>
                <a:cs typeface="EB Garamond"/>
                <a:sym typeface="EB Garamond"/>
                <a:hlinkClick r:id="rId8">
                  <a:extLst>
                    <a:ext uri="{A12FA001-AC4F-418D-AE19-62706E023703}">
                      <ahyp:hlinkClr val="tx"/>
                    </a:ext>
                  </a:extLst>
                </a:hlinkClick>
              </a:rPr>
              <a:t>https://i.pinimg.com/736x/d4/f2/36/d4f2367f52d84873a51d138992f8112c.jpg</a:t>
            </a:r>
            <a:endParaRPr sz="400">
              <a:solidFill>
                <a:schemeClr val="dk2"/>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p:txBody>
      </p:sp>
      <p:sp>
        <p:nvSpPr>
          <p:cNvPr id="132" name="Google Shape;132;p17"/>
          <p:cNvSpPr txBox="1"/>
          <p:nvPr/>
        </p:nvSpPr>
        <p:spPr>
          <a:xfrm>
            <a:off x="5669925" y="4439400"/>
            <a:ext cx="2242200" cy="69600"/>
          </a:xfrm>
          <a:prstGeom prst="rect">
            <a:avLst/>
          </a:prstGeom>
          <a:noFill/>
          <a:ln>
            <a:noFill/>
          </a:ln>
        </p:spPr>
        <p:txBody>
          <a:bodyPr anchorCtr="0" anchor="t" bIns="91425" lIns="91425" spcFirstLastPara="1" rIns="91425" wrap="square" tIns="91425">
            <a:noAutofit/>
          </a:bodyPr>
          <a:lstStyle/>
          <a:p>
            <a:pPr indent="0" lvl="0" marL="0" rtl="0" algn="l">
              <a:spcBef>
                <a:spcPts val="360"/>
              </a:spcBef>
              <a:spcAft>
                <a:spcPts val="0"/>
              </a:spcAft>
              <a:buClr>
                <a:schemeClr val="dk1"/>
              </a:buClr>
              <a:buSzPts val="1100"/>
              <a:buFont typeface="Arial"/>
              <a:buNone/>
            </a:pPr>
            <a:r>
              <a:rPr lang="en" sz="400">
                <a:solidFill>
                  <a:schemeClr val="dk2"/>
                </a:solidFill>
                <a:uFill>
                  <a:noFill/>
                </a:uFill>
                <a:latin typeface="EB Garamond"/>
                <a:ea typeface="EB Garamond"/>
                <a:cs typeface="EB Garamond"/>
                <a:sym typeface="EB Garamond"/>
                <a:hlinkClick r:id="rId9">
                  <a:extLst>
                    <a:ext uri="{A12FA001-AC4F-418D-AE19-62706E023703}">
                      <ahyp:hlinkClr val="tx"/>
                    </a:ext>
                  </a:extLst>
                </a:hlinkClick>
              </a:rPr>
              <a:t>https://7sur7.cd/sites/default/files/inline-images/LOGO_7SUR7_FOND_NOIR_2%20copie.png</a:t>
            </a:r>
            <a:endParaRPr sz="400">
              <a:solidFill>
                <a:schemeClr val="dk2"/>
              </a:solidFill>
              <a:latin typeface="EB Garamond"/>
              <a:ea typeface="EB Garamond"/>
              <a:cs typeface="EB Garamond"/>
              <a:sym typeface="EB Garamond"/>
            </a:endParaRPr>
          </a:p>
        </p:txBody>
      </p:sp>
      <p:sp>
        <p:nvSpPr>
          <p:cNvPr id="133" name="Google Shape;133;p17"/>
          <p:cNvSpPr txBox="1"/>
          <p:nvPr/>
        </p:nvSpPr>
        <p:spPr>
          <a:xfrm>
            <a:off x="5857875" y="2790425"/>
            <a:ext cx="2669400" cy="147000"/>
          </a:xfrm>
          <a:prstGeom prst="rect">
            <a:avLst/>
          </a:prstGeom>
          <a:noFill/>
          <a:ln>
            <a:noFill/>
          </a:ln>
        </p:spPr>
        <p:txBody>
          <a:bodyPr anchorCtr="0" anchor="t" bIns="91425" lIns="91425" spcFirstLastPara="1" rIns="91425" wrap="square" tIns="91425">
            <a:noAutofit/>
          </a:bodyPr>
          <a:lstStyle/>
          <a:p>
            <a:pPr indent="0" lvl="0" marL="0" rtl="0" algn="l">
              <a:spcBef>
                <a:spcPts val="360"/>
              </a:spcBef>
              <a:spcAft>
                <a:spcPts val="0"/>
              </a:spcAft>
              <a:buClr>
                <a:schemeClr val="dk1"/>
              </a:buClr>
              <a:buSzPts val="1100"/>
              <a:buFont typeface="Arial"/>
              <a:buNone/>
            </a:pPr>
            <a:r>
              <a:rPr lang="en" sz="400">
                <a:solidFill>
                  <a:schemeClr val="dk2"/>
                </a:solidFill>
                <a:latin typeface="EB Garamond"/>
                <a:ea typeface="EB Garamond"/>
                <a:cs typeface="EB Garamond"/>
                <a:sym typeface="EB Garamond"/>
              </a:rPr>
              <a:t>https://upload.wikimedia.org/wikipedia/commons/a/ad/ActualiteCD_Logo.png</a:t>
            </a:r>
            <a:endParaRPr sz="400">
              <a:solidFill>
                <a:schemeClr val="dk2"/>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8"/>
          <p:cNvSpPr txBox="1"/>
          <p:nvPr>
            <p:ph type="title"/>
          </p:nvPr>
        </p:nvSpPr>
        <p:spPr>
          <a:xfrm>
            <a:off x="83100" y="-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Aim of Research </a:t>
            </a:r>
            <a:endParaRPr/>
          </a:p>
        </p:txBody>
      </p:sp>
      <p:sp>
        <p:nvSpPr>
          <p:cNvPr id="139" name="Google Shape;139;p18"/>
          <p:cNvSpPr txBox="1"/>
          <p:nvPr>
            <p:ph idx="1" type="body"/>
          </p:nvPr>
        </p:nvSpPr>
        <p:spPr>
          <a:xfrm>
            <a:off x="83100" y="752625"/>
            <a:ext cx="8520600" cy="2578800"/>
          </a:xfrm>
          <a:prstGeom prst="rect">
            <a:avLst/>
          </a:prstGeom>
        </p:spPr>
        <p:txBody>
          <a:bodyPr anchorCtr="0" anchor="t" bIns="91425" lIns="91425" spcFirstLastPara="1" rIns="91425" wrap="square" tIns="91425">
            <a:normAutofit/>
          </a:bodyPr>
          <a:lstStyle/>
          <a:p>
            <a:pPr indent="-381000" lvl="0" marL="457200" rtl="0" algn="l">
              <a:lnSpc>
                <a:spcPct val="150000"/>
              </a:lnSpc>
              <a:spcBef>
                <a:spcPts val="0"/>
              </a:spcBef>
              <a:spcAft>
                <a:spcPts val="0"/>
              </a:spcAft>
              <a:buSzPts val="2400"/>
              <a:buAutoNum type="arabicPeriod"/>
            </a:pPr>
            <a:r>
              <a:rPr lang="en"/>
              <a:t>To explore the public sentiments alternation after 2021 M23 rebel attack through various mainstream newspapers.</a:t>
            </a:r>
            <a:endParaRPr/>
          </a:p>
          <a:p>
            <a:pPr indent="-381000" lvl="0" marL="457200" rtl="0" algn="l">
              <a:lnSpc>
                <a:spcPct val="150000"/>
              </a:lnSpc>
              <a:spcBef>
                <a:spcPts val="0"/>
              </a:spcBef>
              <a:spcAft>
                <a:spcPts val="0"/>
              </a:spcAft>
              <a:buSzPts val="2400"/>
              <a:buAutoNum type="arabicPeriod"/>
            </a:pPr>
            <a:r>
              <a:rPr lang="en"/>
              <a:t>To extract the potential popular topics among all newspapers to understand public concerns and potential public sentiments. </a:t>
            </a:r>
            <a:endParaRPr/>
          </a:p>
        </p:txBody>
      </p:sp>
      <p:sp>
        <p:nvSpPr>
          <p:cNvPr id="140" name="Google Shape;140;p18"/>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1" name="Google Shape;141;p18"/>
          <p:cNvPicPr preferRelativeResize="0"/>
          <p:nvPr/>
        </p:nvPicPr>
        <p:blipFill>
          <a:blip r:embed="rId3">
            <a:alphaModFix/>
          </a:blip>
          <a:stretch>
            <a:fillRect/>
          </a:stretch>
        </p:blipFill>
        <p:spPr>
          <a:xfrm>
            <a:off x="4997600" y="3536325"/>
            <a:ext cx="3606100" cy="1126900"/>
          </a:xfrm>
          <a:prstGeom prst="rect">
            <a:avLst/>
          </a:prstGeom>
          <a:noFill/>
          <a:ln>
            <a:noFill/>
          </a:ln>
        </p:spPr>
      </p:pic>
      <p:sp>
        <p:nvSpPr>
          <p:cNvPr id="142" name="Google Shape;142;p18"/>
          <p:cNvSpPr txBox="1"/>
          <p:nvPr/>
        </p:nvSpPr>
        <p:spPr>
          <a:xfrm>
            <a:off x="5367850" y="4610375"/>
            <a:ext cx="2994600" cy="9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
                <a:solidFill>
                  <a:schemeClr val="dk2"/>
                </a:solidFill>
                <a:latin typeface="EB Garamond"/>
                <a:ea typeface="EB Garamond"/>
                <a:cs typeface="EB Garamond"/>
                <a:sym typeface="EB Garamond"/>
              </a:rPr>
              <a:t>https://roxhillmedia.com/wp-content/uploads/2024/11/Sentiment-Analysis-The-Power-of-Media-Monitoring.png</a:t>
            </a:r>
            <a:endParaRPr sz="500">
              <a:solidFill>
                <a:schemeClr val="dk2"/>
              </a:solidFill>
              <a:latin typeface="EB Garamond"/>
              <a:ea typeface="EB Garamond"/>
              <a:cs typeface="EB Garamond"/>
              <a:sym typeface="EB Garamon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9"/>
          <p:cNvSpPr txBox="1"/>
          <p:nvPr>
            <p:ph type="title"/>
          </p:nvPr>
        </p:nvSpPr>
        <p:spPr>
          <a:xfrm>
            <a:off x="83100" y="-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Method </a:t>
            </a:r>
            <a:endParaRPr/>
          </a:p>
        </p:txBody>
      </p:sp>
      <p:sp>
        <p:nvSpPr>
          <p:cNvPr id="148" name="Google Shape;148;p19"/>
          <p:cNvSpPr txBox="1"/>
          <p:nvPr>
            <p:ph idx="1" type="body"/>
          </p:nvPr>
        </p:nvSpPr>
        <p:spPr>
          <a:xfrm>
            <a:off x="241850" y="2336600"/>
            <a:ext cx="8520600" cy="2568300"/>
          </a:xfrm>
          <a:prstGeom prst="rect">
            <a:avLst/>
          </a:prstGeom>
        </p:spPr>
        <p:txBody>
          <a:bodyPr anchorCtr="0" anchor="t" bIns="91425" lIns="91425" spcFirstLastPara="1" rIns="91425" wrap="square" tIns="91425">
            <a:normAutofit fontScale="85000" lnSpcReduction="10000"/>
          </a:bodyPr>
          <a:lstStyle/>
          <a:p>
            <a:pPr indent="-336550" lvl="0" marL="457200" rtl="0" algn="l">
              <a:lnSpc>
                <a:spcPct val="200000"/>
              </a:lnSpc>
              <a:spcBef>
                <a:spcPts val="0"/>
              </a:spcBef>
              <a:spcAft>
                <a:spcPts val="0"/>
              </a:spcAft>
              <a:buSzPct val="100000"/>
              <a:buAutoNum type="arabicPeriod"/>
            </a:pPr>
            <a:r>
              <a:rPr lang="en" sz="2000"/>
              <a:t>Large Language Models can handle multiple natural language processing tasks such as sentiment analysis and text generation for long sequence.</a:t>
            </a:r>
            <a:endParaRPr sz="2000"/>
          </a:p>
          <a:p>
            <a:pPr indent="-336550" lvl="0" marL="457200" rtl="0" algn="l">
              <a:lnSpc>
                <a:spcPct val="200000"/>
              </a:lnSpc>
              <a:spcBef>
                <a:spcPts val="0"/>
              </a:spcBef>
              <a:spcAft>
                <a:spcPts val="0"/>
              </a:spcAft>
              <a:buSzPct val="100000"/>
              <a:buAutoNum type="arabicPeriod"/>
            </a:pPr>
            <a:r>
              <a:rPr lang="en" sz="2000"/>
              <a:t>Feature extraction usually involves considering semantic and syntactic structures of text to capture the meanfuling words.</a:t>
            </a:r>
            <a:endParaRPr sz="2000"/>
          </a:p>
          <a:p>
            <a:pPr indent="0" lvl="0" marL="457200" rtl="0" algn="l">
              <a:spcBef>
                <a:spcPts val="1200"/>
              </a:spcBef>
              <a:spcAft>
                <a:spcPts val="1200"/>
              </a:spcAft>
              <a:buNone/>
            </a:pPr>
            <a:r>
              <a:t/>
            </a:r>
            <a:endParaRPr sz="2000"/>
          </a:p>
        </p:txBody>
      </p:sp>
      <p:sp>
        <p:nvSpPr>
          <p:cNvPr id="149" name="Google Shape;149;p19"/>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0" name="Google Shape;150;p19"/>
          <p:cNvSpPr/>
          <p:nvPr/>
        </p:nvSpPr>
        <p:spPr>
          <a:xfrm>
            <a:off x="3023268" y="737375"/>
            <a:ext cx="2728200" cy="377100"/>
          </a:xfrm>
          <a:prstGeom prst="rect">
            <a:avLst/>
          </a:prstGeom>
          <a:solidFill>
            <a:srgbClr val="A4C2F4"/>
          </a:solidFill>
          <a:ln cap="flat" cmpd="sng" w="25400">
            <a:solidFill>
              <a:srgbClr val="0070C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lang="en" sz="1800">
                <a:solidFill>
                  <a:schemeClr val="lt1"/>
                </a:solidFill>
                <a:latin typeface="EB Garamond"/>
                <a:ea typeface="EB Garamond"/>
                <a:cs typeface="EB Garamond"/>
                <a:sym typeface="EB Garamond"/>
              </a:rPr>
              <a:t>NLP Based Techniques </a:t>
            </a:r>
            <a:endParaRPr sz="1800">
              <a:solidFill>
                <a:schemeClr val="lt1"/>
              </a:solidFill>
              <a:latin typeface="EB Garamond"/>
              <a:ea typeface="EB Garamond"/>
              <a:cs typeface="EB Garamond"/>
              <a:sym typeface="EB Garamond"/>
            </a:endParaRPr>
          </a:p>
        </p:txBody>
      </p:sp>
      <p:sp>
        <p:nvSpPr>
          <p:cNvPr id="151" name="Google Shape;151;p19"/>
          <p:cNvSpPr/>
          <p:nvPr/>
        </p:nvSpPr>
        <p:spPr>
          <a:xfrm>
            <a:off x="1626025" y="1650098"/>
            <a:ext cx="2508300" cy="252300"/>
          </a:xfrm>
          <a:prstGeom prst="rect">
            <a:avLst/>
          </a:prstGeom>
          <a:solidFill>
            <a:srgbClr val="A4C2F4"/>
          </a:solidFill>
          <a:ln cap="flat" cmpd="sng" w="25400">
            <a:solidFill>
              <a:srgbClr val="0070C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lang="en" sz="1200">
                <a:solidFill>
                  <a:srgbClr val="FFFFFF"/>
                </a:solidFill>
                <a:latin typeface="EB Garamond"/>
                <a:ea typeface="EB Garamond"/>
                <a:cs typeface="EB Garamond"/>
                <a:sym typeface="EB Garamond"/>
              </a:rPr>
              <a:t>Fine-tuned LLMs  Sentiment Analysis</a:t>
            </a:r>
            <a:endParaRPr sz="1200">
              <a:solidFill>
                <a:srgbClr val="FFFFFF"/>
              </a:solidFill>
              <a:latin typeface="EB Garamond"/>
              <a:ea typeface="EB Garamond"/>
              <a:cs typeface="EB Garamond"/>
              <a:sym typeface="EB Garamond"/>
            </a:endParaRPr>
          </a:p>
        </p:txBody>
      </p:sp>
      <p:sp>
        <p:nvSpPr>
          <p:cNvPr id="152" name="Google Shape;152;p19"/>
          <p:cNvSpPr/>
          <p:nvPr/>
        </p:nvSpPr>
        <p:spPr>
          <a:xfrm>
            <a:off x="4654279" y="1654862"/>
            <a:ext cx="2766900" cy="252300"/>
          </a:xfrm>
          <a:prstGeom prst="rect">
            <a:avLst/>
          </a:prstGeom>
          <a:solidFill>
            <a:srgbClr val="A4C2F4"/>
          </a:solidFill>
          <a:ln cap="flat" cmpd="sng" w="25400">
            <a:solidFill>
              <a:srgbClr val="0070C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lang="en" sz="1200">
                <a:solidFill>
                  <a:srgbClr val="FFFFFF"/>
                </a:solidFill>
                <a:latin typeface="EB Garamond"/>
                <a:ea typeface="EB Garamond"/>
                <a:cs typeface="EB Garamond"/>
                <a:sym typeface="EB Garamond"/>
              </a:rPr>
              <a:t>Feature Extraction of Textual Data</a:t>
            </a:r>
            <a:endParaRPr sz="1200">
              <a:solidFill>
                <a:srgbClr val="FFFFFF"/>
              </a:solidFill>
              <a:latin typeface="EB Garamond"/>
              <a:ea typeface="EB Garamond"/>
              <a:cs typeface="EB Garamond"/>
              <a:sym typeface="EB Garamond"/>
            </a:endParaRPr>
          </a:p>
        </p:txBody>
      </p:sp>
      <p:cxnSp>
        <p:nvCxnSpPr>
          <p:cNvPr id="153" name="Google Shape;153;p19"/>
          <p:cNvCxnSpPr>
            <a:stCxn id="150" idx="2"/>
            <a:endCxn id="151" idx="0"/>
          </p:cNvCxnSpPr>
          <p:nvPr/>
        </p:nvCxnSpPr>
        <p:spPr>
          <a:xfrm flipH="1">
            <a:off x="2880168" y="1114475"/>
            <a:ext cx="1507200" cy="535500"/>
          </a:xfrm>
          <a:prstGeom prst="straightConnector1">
            <a:avLst/>
          </a:prstGeom>
          <a:noFill/>
          <a:ln cap="flat" cmpd="sng" w="25400">
            <a:solidFill>
              <a:srgbClr val="0000FF"/>
            </a:solidFill>
            <a:prstDash val="solid"/>
            <a:round/>
            <a:headEnd len="sm" w="sm" type="none"/>
            <a:tailEnd len="med" w="med" type="stealth"/>
          </a:ln>
        </p:spPr>
      </p:cxnSp>
      <p:cxnSp>
        <p:nvCxnSpPr>
          <p:cNvPr id="154" name="Google Shape;154;p19"/>
          <p:cNvCxnSpPr>
            <a:stCxn id="150" idx="2"/>
            <a:endCxn id="152" idx="0"/>
          </p:cNvCxnSpPr>
          <p:nvPr/>
        </p:nvCxnSpPr>
        <p:spPr>
          <a:xfrm>
            <a:off x="4387368" y="1114475"/>
            <a:ext cx="1650300" cy="540300"/>
          </a:xfrm>
          <a:prstGeom prst="straightConnector1">
            <a:avLst/>
          </a:prstGeom>
          <a:noFill/>
          <a:ln cap="flat" cmpd="sng" w="25400">
            <a:solidFill>
              <a:srgbClr val="0000FF"/>
            </a:solidFill>
            <a:prstDash val="solid"/>
            <a:round/>
            <a:headEnd len="sm" w="sm" type="none"/>
            <a:tailEnd len="med" w="med" type="stealth"/>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0" st="0"/>
                                            </p:txEl>
                                          </p:spTgt>
                                        </p:tgtEl>
                                        <p:attrNameLst>
                                          <p:attrName>style.visibility</p:attrName>
                                        </p:attrNameLst>
                                      </p:cBhvr>
                                      <p:to>
                                        <p:strVal val="visible"/>
                                      </p:to>
                                    </p:set>
                                    <p:animEffect filter="fade" transition="in">
                                      <p:cBhvr>
                                        <p:cTn dur="1000"/>
                                        <p:tgtEl>
                                          <p:spTgt spid="14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1" st="1"/>
                                            </p:txEl>
                                          </p:spTgt>
                                        </p:tgtEl>
                                        <p:attrNameLst>
                                          <p:attrName>style.visibility</p:attrName>
                                        </p:attrNameLst>
                                      </p:cBhvr>
                                      <p:to>
                                        <p:strVal val="visible"/>
                                      </p:to>
                                    </p:set>
                                    <p:animEffect filter="fade" transition="in">
                                      <p:cBhvr>
                                        <p:cTn dur="1000"/>
                                        <p:tgtEl>
                                          <p:spTgt spid="14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2" st="2"/>
                                            </p:txEl>
                                          </p:spTgt>
                                        </p:tgtEl>
                                        <p:attrNameLst>
                                          <p:attrName>style.visibility</p:attrName>
                                        </p:attrNameLst>
                                      </p:cBhvr>
                                      <p:to>
                                        <p:strVal val="visible"/>
                                      </p:to>
                                    </p:set>
                                    <p:animEffect filter="fade" transition="in">
                                      <p:cBhvr>
                                        <p:cTn dur="1000"/>
                                        <p:tgtEl>
                                          <p:spTgt spid="148">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0"/>
          <p:cNvSpPr txBox="1"/>
          <p:nvPr>
            <p:ph type="title"/>
          </p:nvPr>
        </p:nvSpPr>
        <p:spPr>
          <a:xfrm>
            <a:off x="8310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Sentiment Analysis</a:t>
            </a:r>
            <a:endParaRPr/>
          </a:p>
        </p:txBody>
      </p:sp>
      <p:sp>
        <p:nvSpPr>
          <p:cNvPr id="160" name="Google Shape;160;p20"/>
          <p:cNvSpPr txBox="1"/>
          <p:nvPr>
            <p:ph idx="1" type="body"/>
          </p:nvPr>
        </p:nvSpPr>
        <p:spPr>
          <a:xfrm>
            <a:off x="411000" y="609300"/>
            <a:ext cx="8192700" cy="40017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b="1" lang="en" sz="1600">
                <a:solidFill>
                  <a:srgbClr val="FF0000"/>
                </a:solidFill>
              </a:rPr>
              <a:t>Multilingual Bert</a:t>
            </a:r>
            <a:endParaRPr b="1" sz="1600">
              <a:solidFill>
                <a:srgbClr val="FF0000"/>
              </a:solidFill>
            </a:endParaRPr>
          </a:p>
          <a:p>
            <a:pPr indent="-304800" lvl="0" marL="457200" rtl="0" algn="l">
              <a:lnSpc>
                <a:spcPct val="150000"/>
              </a:lnSpc>
              <a:spcBef>
                <a:spcPts val="1200"/>
              </a:spcBef>
              <a:spcAft>
                <a:spcPts val="0"/>
              </a:spcAft>
              <a:buSzPts val="1200"/>
              <a:buChar char="●"/>
            </a:pPr>
            <a:r>
              <a:rPr lang="en" sz="1200"/>
              <a:t>Classify 5 sentiment labels  from very negative to very </a:t>
            </a:r>
            <a:r>
              <a:rPr lang="en" sz="1200"/>
              <a:t>positive, could handle maximum 1024 sequence length.</a:t>
            </a:r>
            <a:endParaRPr sz="1200"/>
          </a:p>
          <a:p>
            <a:pPr indent="-304800" lvl="0" marL="457200" rtl="0" algn="l">
              <a:lnSpc>
                <a:spcPct val="150000"/>
              </a:lnSpc>
              <a:spcBef>
                <a:spcPts val="0"/>
              </a:spcBef>
              <a:spcAft>
                <a:spcPts val="0"/>
              </a:spcAft>
              <a:buSzPts val="1200"/>
              <a:buChar char="●"/>
            </a:pPr>
            <a:r>
              <a:rPr lang="en" sz="1200"/>
              <a:t>Transform text data into </a:t>
            </a:r>
            <a:r>
              <a:rPr lang="en" sz="1200"/>
              <a:t>vector</a:t>
            </a:r>
            <a:r>
              <a:rPr lang="en" sz="1200"/>
              <a:t> representations and apply self-attention </a:t>
            </a:r>
            <a:r>
              <a:rPr lang="en" sz="1200"/>
              <a:t>mechanism</a:t>
            </a:r>
            <a:r>
              <a:rPr lang="en" sz="1200"/>
              <a:t> to calculate the probability of sentiment label to each article.</a:t>
            </a:r>
            <a:endParaRPr sz="1200"/>
          </a:p>
          <a:p>
            <a:pPr indent="0" lvl="0" marL="0" rtl="0" algn="l">
              <a:lnSpc>
                <a:spcPct val="150000"/>
              </a:lnSpc>
              <a:spcBef>
                <a:spcPts val="1200"/>
              </a:spcBef>
              <a:spcAft>
                <a:spcPts val="0"/>
              </a:spcAft>
              <a:buNone/>
            </a:pPr>
            <a:r>
              <a:t/>
            </a:r>
            <a:endParaRPr sz="1300"/>
          </a:p>
          <a:p>
            <a:pPr indent="0" lvl="0" marL="0" rtl="0" algn="l">
              <a:lnSpc>
                <a:spcPct val="150000"/>
              </a:lnSpc>
              <a:spcBef>
                <a:spcPts val="1200"/>
              </a:spcBef>
              <a:spcAft>
                <a:spcPts val="0"/>
              </a:spcAft>
              <a:buNone/>
            </a:pPr>
            <a:r>
              <a:t/>
            </a:r>
            <a:endParaRPr sz="1300"/>
          </a:p>
          <a:p>
            <a:pPr indent="0" lvl="0" marL="457200" rtl="0" algn="l">
              <a:lnSpc>
                <a:spcPct val="150000"/>
              </a:lnSpc>
              <a:spcBef>
                <a:spcPts val="1200"/>
              </a:spcBef>
              <a:spcAft>
                <a:spcPts val="1200"/>
              </a:spcAft>
              <a:buNone/>
            </a:pPr>
            <a:r>
              <a:t/>
            </a:r>
            <a:endParaRPr sz="1300"/>
          </a:p>
        </p:txBody>
      </p:sp>
      <p:sp>
        <p:nvSpPr>
          <p:cNvPr id="161" name="Google Shape;161;p20"/>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62" name="Google Shape;162;p20"/>
          <p:cNvPicPr preferRelativeResize="0"/>
          <p:nvPr/>
        </p:nvPicPr>
        <p:blipFill rotWithShape="1">
          <a:blip r:embed="rId3">
            <a:alphaModFix/>
          </a:blip>
          <a:srcRect b="23693" l="0" r="0" t="0"/>
          <a:stretch/>
        </p:blipFill>
        <p:spPr>
          <a:xfrm>
            <a:off x="3038266" y="2035351"/>
            <a:ext cx="2513502" cy="1201800"/>
          </a:xfrm>
          <a:prstGeom prst="rect">
            <a:avLst/>
          </a:prstGeom>
          <a:noFill/>
          <a:ln>
            <a:noFill/>
          </a:ln>
        </p:spPr>
      </p:pic>
      <p:sp>
        <p:nvSpPr>
          <p:cNvPr id="163" name="Google Shape;163;p20"/>
          <p:cNvSpPr txBox="1"/>
          <p:nvPr/>
        </p:nvSpPr>
        <p:spPr>
          <a:xfrm>
            <a:off x="2965950" y="3010700"/>
            <a:ext cx="2754900" cy="15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a:solidFill>
                  <a:schemeClr val="dk2"/>
                </a:solidFill>
                <a:latin typeface="EB Garamond"/>
                <a:ea typeface="EB Garamond"/>
                <a:cs typeface="EB Garamond"/>
                <a:sym typeface="EB Garamond"/>
              </a:rPr>
              <a:t>https://cdn.prod.website-files.com/614c82ed388d53640613982e/64f7989c55786e5b4de9b9cb_sentiment-analysis-explained.webp</a:t>
            </a:r>
            <a:endParaRPr sz="400">
              <a:solidFill>
                <a:schemeClr val="dk2"/>
              </a:solidFill>
              <a:latin typeface="EB Garamond"/>
              <a:ea typeface="EB Garamond"/>
              <a:cs typeface="EB Garamond"/>
              <a:sym typeface="EB Garamond"/>
            </a:endParaRPr>
          </a:p>
        </p:txBody>
      </p:sp>
      <p:pic>
        <p:nvPicPr>
          <p:cNvPr id="164" name="Google Shape;164;p20"/>
          <p:cNvPicPr preferRelativeResize="0"/>
          <p:nvPr/>
        </p:nvPicPr>
        <p:blipFill rotWithShape="1">
          <a:blip r:embed="rId4">
            <a:alphaModFix/>
          </a:blip>
          <a:srcRect b="85425" l="7125" r="21902" t="-1"/>
          <a:stretch/>
        </p:blipFill>
        <p:spPr>
          <a:xfrm>
            <a:off x="946850" y="4711625"/>
            <a:ext cx="640875" cy="200050"/>
          </a:xfrm>
          <a:prstGeom prst="rect">
            <a:avLst/>
          </a:prstGeom>
          <a:noFill/>
          <a:ln>
            <a:noFill/>
          </a:ln>
        </p:spPr>
      </p:pic>
      <p:pic>
        <p:nvPicPr>
          <p:cNvPr id="165" name="Google Shape;165;p20"/>
          <p:cNvPicPr preferRelativeResize="0"/>
          <p:nvPr/>
        </p:nvPicPr>
        <p:blipFill rotWithShape="1">
          <a:blip r:embed="rId4">
            <a:alphaModFix/>
          </a:blip>
          <a:srcRect b="72147" l="7826" r="14684" t="15001"/>
          <a:stretch/>
        </p:blipFill>
        <p:spPr>
          <a:xfrm>
            <a:off x="2642275" y="4723450"/>
            <a:ext cx="699675" cy="176375"/>
          </a:xfrm>
          <a:prstGeom prst="rect">
            <a:avLst/>
          </a:prstGeom>
          <a:noFill/>
          <a:ln>
            <a:noFill/>
          </a:ln>
        </p:spPr>
      </p:pic>
      <p:pic>
        <p:nvPicPr>
          <p:cNvPr id="166" name="Google Shape;166;p20"/>
          <p:cNvPicPr preferRelativeResize="0"/>
          <p:nvPr/>
        </p:nvPicPr>
        <p:blipFill rotWithShape="1">
          <a:blip r:embed="rId4">
            <a:alphaModFix/>
          </a:blip>
          <a:srcRect b="57109" l="4698" r="37219" t="28315"/>
          <a:stretch/>
        </p:blipFill>
        <p:spPr>
          <a:xfrm>
            <a:off x="1824450" y="4711625"/>
            <a:ext cx="524438" cy="200050"/>
          </a:xfrm>
          <a:prstGeom prst="rect">
            <a:avLst/>
          </a:prstGeom>
          <a:noFill/>
          <a:ln>
            <a:noFill/>
          </a:ln>
        </p:spPr>
      </p:pic>
      <p:pic>
        <p:nvPicPr>
          <p:cNvPr id="167" name="Google Shape;167;p20"/>
          <p:cNvPicPr preferRelativeResize="0"/>
          <p:nvPr/>
        </p:nvPicPr>
        <p:blipFill rotWithShape="1">
          <a:blip r:embed="rId4">
            <a:alphaModFix/>
          </a:blip>
          <a:srcRect b="43174" l="6636" r="44530" t="42250"/>
          <a:stretch/>
        </p:blipFill>
        <p:spPr>
          <a:xfrm>
            <a:off x="5505138" y="4699788"/>
            <a:ext cx="440950" cy="200050"/>
          </a:xfrm>
          <a:prstGeom prst="rect">
            <a:avLst/>
          </a:prstGeom>
          <a:noFill/>
          <a:ln>
            <a:noFill/>
          </a:ln>
        </p:spPr>
      </p:pic>
      <p:pic>
        <p:nvPicPr>
          <p:cNvPr id="168" name="Google Shape;168;p20"/>
          <p:cNvPicPr preferRelativeResize="0"/>
          <p:nvPr/>
        </p:nvPicPr>
        <p:blipFill rotWithShape="1">
          <a:blip r:embed="rId4">
            <a:alphaModFix/>
          </a:blip>
          <a:srcRect b="29465" l="8638" r="17777" t="55959"/>
          <a:stretch/>
        </p:blipFill>
        <p:spPr>
          <a:xfrm>
            <a:off x="4541625" y="4711613"/>
            <a:ext cx="664400" cy="200050"/>
          </a:xfrm>
          <a:prstGeom prst="rect">
            <a:avLst/>
          </a:prstGeom>
          <a:noFill/>
          <a:ln>
            <a:noFill/>
          </a:ln>
        </p:spPr>
      </p:pic>
      <p:pic>
        <p:nvPicPr>
          <p:cNvPr id="169" name="Google Shape;169;p20"/>
          <p:cNvPicPr preferRelativeResize="0"/>
          <p:nvPr/>
        </p:nvPicPr>
        <p:blipFill rotWithShape="1">
          <a:blip r:embed="rId4">
            <a:alphaModFix/>
          </a:blip>
          <a:srcRect b="1723" l="7390" r="11216" t="85426"/>
          <a:stretch/>
        </p:blipFill>
        <p:spPr>
          <a:xfrm>
            <a:off x="6266313" y="4735300"/>
            <a:ext cx="734950" cy="176375"/>
          </a:xfrm>
          <a:prstGeom prst="rect">
            <a:avLst/>
          </a:prstGeom>
          <a:noFill/>
          <a:ln>
            <a:noFill/>
          </a:ln>
        </p:spPr>
      </p:pic>
      <p:pic>
        <p:nvPicPr>
          <p:cNvPr id="170" name="Google Shape;170;p20"/>
          <p:cNvPicPr preferRelativeResize="0"/>
          <p:nvPr/>
        </p:nvPicPr>
        <p:blipFill rotWithShape="1">
          <a:blip r:embed="rId4">
            <a:alphaModFix/>
          </a:blip>
          <a:srcRect b="15823" l="7032" r="11574" t="71325"/>
          <a:stretch/>
        </p:blipFill>
        <p:spPr>
          <a:xfrm>
            <a:off x="3559550" y="4711625"/>
            <a:ext cx="734950" cy="176375"/>
          </a:xfrm>
          <a:prstGeom prst="rect">
            <a:avLst/>
          </a:prstGeom>
          <a:noFill/>
          <a:ln>
            <a:noFill/>
          </a:ln>
        </p:spPr>
      </p:pic>
      <p:sp>
        <p:nvSpPr>
          <p:cNvPr id="171" name="Google Shape;171;p20"/>
          <p:cNvSpPr txBox="1"/>
          <p:nvPr/>
        </p:nvSpPr>
        <p:spPr>
          <a:xfrm>
            <a:off x="411000" y="3167000"/>
            <a:ext cx="8147100" cy="2575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b="1" lang="en" sz="1600">
                <a:solidFill>
                  <a:srgbClr val="FF0000"/>
                </a:solidFill>
                <a:latin typeface="EB Garamond"/>
                <a:ea typeface="EB Garamond"/>
                <a:cs typeface="EB Garamond"/>
                <a:sym typeface="EB Garamond"/>
              </a:rPr>
              <a:t>DistiliRoberta</a:t>
            </a:r>
            <a:endParaRPr b="1" sz="1600">
              <a:solidFill>
                <a:srgbClr val="FF0000"/>
              </a:solidFill>
              <a:latin typeface="EB Garamond"/>
              <a:ea typeface="EB Garamond"/>
              <a:cs typeface="EB Garamond"/>
              <a:sym typeface="EB Garamond"/>
            </a:endParaRPr>
          </a:p>
          <a:p>
            <a:pPr indent="-304800" lvl="0" marL="457200" rtl="0" algn="l">
              <a:lnSpc>
                <a:spcPct val="150000"/>
              </a:lnSpc>
              <a:spcBef>
                <a:spcPts val="1200"/>
              </a:spcBef>
              <a:spcAft>
                <a:spcPts val="0"/>
              </a:spcAft>
              <a:buClr>
                <a:schemeClr val="dk1"/>
              </a:buClr>
              <a:buSzPts val="1200"/>
              <a:buFont typeface="EB Garamond"/>
              <a:buChar char="●"/>
            </a:pPr>
            <a:r>
              <a:rPr lang="en" sz="1200">
                <a:solidFill>
                  <a:schemeClr val="dk1"/>
                </a:solidFill>
                <a:latin typeface="EB Garamond"/>
                <a:ea typeface="EB Garamond"/>
                <a:cs typeface="EB Garamond"/>
                <a:sym typeface="EB Garamond"/>
              </a:rPr>
              <a:t>Classify 7 specific emotions including anger, fear, disgust, sadness, neutral, surprise and joy. </a:t>
            </a:r>
            <a:endParaRPr sz="1200">
              <a:solidFill>
                <a:schemeClr val="dk1"/>
              </a:solidFill>
              <a:latin typeface="EB Garamond"/>
              <a:ea typeface="EB Garamond"/>
              <a:cs typeface="EB Garamond"/>
              <a:sym typeface="EB Garamond"/>
            </a:endParaRPr>
          </a:p>
          <a:p>
            <a:pPr indent="-304800" lvl="0" marL="457200" rtl="0" algn="l">
              <a:lnSpc>
                <a:spcPct val="150000"/>
              </a:lnSpc>
              <a:spcBef>
                <a:spcPts val="0"/>
              </a:spcBef>
              <a:spcAft>
                <a:spcPts val="0"/>
              </a:spcAft>
              <a:buClr>
                <a:schemeClr val="dk1"/>
              </a:buClr>
              <a:buSzPts val="1200"/>
              <a:buFont typeface="EB Garamond"/>
              <a:buChar char="●"/>
            </a:pPr>
            <a:r>
              <a:rPr lang="en" sz="1200">
                <a:solidFill>
                  <a:schemeClr val="dk1"/>
                </a:solidFill>
                <a:latin typeface="EB Garamond"/>
                <a:ea typeface="EB Garamond"/>
                <a:cs typeface="EB Garamond"/>
                <a:sym typeface="EB Garamond"/>
              </a:rPr>
              <a:t>As an english-based model, so we used Google translate API to translate French articles into English text for better performance of model. </a:t>
            </a:r>
            <a:endParaRPr sz="2300">
              <a:solidFill>
                <a:schemeClr val="dk1"/>
              </a:solidFill>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60"/>
                                        </p:tgtEl>
                                        <p:attrNameLst>
                                          <p:attrName>style.visibility</p:attrName>
                                        </p:attrNameLst>
                                      </p:cBhvr>
                                      <p:to>
                                        <p:strVal val="visible"/>
                                      </p:to>
                                    </p:set>
                                    <p:anim calcmode="lin" valueType="num">
                                      <p:cBhvr additive="base">
                                        <p:cTn dur="1000"/>
                                        <p:tgtEl>
                                          <p:spTgt spid="160"/>
                                        </p:tgtEl>
                                        <p:attrNameLst>
                                          <p:attrName>ppt_w</p:attrName>
                                        </p:attrNameLst>
                                      </p:cBhvr>
                                      <p:tavLst>
                                        <p:tav fmla="" tm="0">
                                          <p:val>
                                            <p:strVal val="0"/>
                                          </p:val>
                                        </p:tav>
                                        <p:tav fmla="" tm="100000">
                                          <p:val>
                                            <p:strVal val="#ppt_w"/>
                                          </p:val>
                                        </p:tav>
                                      </p:tavLst>
                                    </p:anim>
                                    <p:anim calcmode="lin" valueType="num">
                                      <p:cBhvr additive="base">
                                        <p:cTn dur="1000"/>
                                        <p:tgtEl>
                                          <p:spTgt spid="160"/>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62"/>
                                        </p:tgtEl>
                                        <p:attrNameLst>
                                          <p:attrName>style.visibility</p:attrName>
                                        </p:attrNameLst>
                                      </p:cBhvr>
                                      <p:to>
                                        <p:strVal val="visible"/>
                                      </p:to>
                                    </p:set>
                                    <p:anim calcmode="lin" valueType="num">
                                      <p:cBhvr additive="base">
                                        <p:cTn dur="1000"/>
                                        <p:tgtEl>
                                          <p:spTgt spid="16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63"/>
                                        </p:tgtEl>
                                        <p:attrNameLst>
                                          <p:attrName>style.visibility</p:attrName>
                                        </p:attrNameLst>
                                      </p:cBhvr>
                                      <p:to>
                                        <p:strVal val="visible"/>
                                      </p:to>
                                    </p:set>
                                    <p:anim calcmode="lin" valueType="num">
                                      <p:cBhvr additive="base">
                                        <p:cTn dur="1000"/>
                                        <p:tgtEl>
                                          <p:spTgt spid="16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71"/>
                                        </p:tgtEl>
                                        <p:attrNameLst>
                                          <p:attrName>style.visibility</p:attrName>
                                        </p:attrNameLst>
                                      </p:cBhvr>
                                      <p:to>
                                        <p:strVal val="visible"/>
                                      </p:to>
                                    </p:set>
                                    <p:anim calcmode="lin" valueType="num">
                                      <p:cBhvr additive="base">
                                        <p:cTn dur="1000"/>
                                        <p:tgtEl>
                                          <p:spTgt spid="171"/>
                                        </p:tgtEl>
                                        <p:attrNameLst>
                                          <p:attrName>ppt_w</p:attrName>
                                        </p:attrNameLst>
                                      </p:cBhvr>
                                      <p:tavLst>
                                        <p:tav fmla="" tm="0">
                                          <p:val>
                                            <p:strVal val="0"/>
                                          </p:val>
                                        </p:tav>
                                        <p:tav fmla="" tm="100000">
                                          <p:val>
                                            <p:strVal val="#ppt_w"/>
                                          </p:val>
                                        </p:tav>
                                      </p:tavLst>
                                    </p:anim>
                                    <p:anim calcmode="lin" valueType="num">
                                      <p:cBhvr additive="base">
                                        <p:cTn dur="1000"/>
                                        <p:tgtEl>
                                          <p:spTgt spid="171"/>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64"/>
                                        </p:tgtEl>
                                        <p:attrNameLst>
                                          <p:attrName>style.visibility</p:attrName>
                                        </p:attrNameLst>
                                      </p:cBhvr>
                                      <p:to>
                                        <p:strVal val="visible"/>
                                      </p:to>
                                    </p:set>
                                    <p:anim calcmode="lin" valueType="num">
                                      <p:cBhvr additive="base">
                                        <p:cTn dur="1000"/>
                                        <p:tgtEl>
                                          <p:spTgt spid="16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66"/>
                                        </p:tgtEl>
                                        <p:attrNameLst>
                                          <p:attrName>style.visibility</p:attrName>
                                        </p:attrNameLst>
                                      </p:cBhvr>
                                      <p:to>
                                        <p:strVal val="visible"/>
                                      </p:to>
                                    </p:set>
                                    <p:anim calcmode="lin" valueType="num">
                                      <p:cBhvr additive="base">
                                        <p:cTn dur="1000"/>
                                        <p:tgtEl>
                                          <p:spTgt spid="16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65"/>
                                        </p:tgtEl>
                                        <p:attrNameLst>
                                          <p:attrName>style.visibility</p:attrName>
                                        </p:attrNameLst>
                                      </p:cBhvr>
                                      <p:to>
                                        <p:strVal val="visible"/>
                                      </p:to>
                                    </p:set>
                                    <p:anim calcmode="lin" valueType="num">
                                      <p:cBhvr additive="base">
                                        <p:cTn dur="1000"/>
                                        <p:tgtEl>
                                          <p:spTgt spid="165"/>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70"/>
                                        </p:tgtEl>
                                        <p:attrNameLst>
                                          <p:attrName>style.visibility</p:attrName>
                                        </p:attrNameLst>
                                      </p:cBhvr>
                                      <p:to>
                                        <p:strVal val="visible"/>
                                      </p:to>
                                    </p:set>
                                    <p:anim calcmode="lin" valueType="num">
                                      <p:cBhvr additive="base">
                                        <p:cTn dur="1000"/>
                                        <p:tgtEl>
                                          <p:spTgt spid="17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68"/>
                                        </p:tgtEl>
                                        <p:attrNameLst>
                                          <p:attrName>style.visibility</p:attrName>
                                        </p:attrNameLst>
                                      </p:cBhvr>
                                      <p:to>
                                        <p:strVal val="visible"/>
                                      </p:to>
                                    </p:set>
                                    <p:anim calcmode="lin" valueType="num">
                                      <p:cBhvr additive="base">
                                        <p:cTn dur="1000"/>
                                        <p:tgtEl>
                                          <p:spTgt spid="16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67"/>
                                        </p:tgtEl>
                                        <p:attrNameLst>
                                          <p:attrName>style.visibility</p:attrName>
                                        </p:attrNameLst>
                                      </p:cBhvr>
                                      <p:to>
                                        <p:strVal val="visible"/>
                                      </p:to>
                                    </p:set>
                                    <p:anim calcmode="lin" valueType="num">
                                      <p:cBhvr additive="base">
                                        <p:cTn dur="1000"/>
                                        <p:tgtEl>
                                          <p:spTgt spid="16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69"/>
                                        </p:tgtEl>
                                        <p:attrNameLst>
                                          <p:attrName>style.visibility</p:attrName>
                                        </p:attrNameLst>
                                      </p:cBhvr>
                                      <p:to>
                                        <p:strVal val="visible"/>
                                      </p:to>
                                    </p:set>
                                    <p:anim calcmode="lin" valueType="num">
                                      <p:cBhvr additive="base">
                                        <p:cTn dur="1000"/>
                                        <p:tgtEl>
                                          <p:spTgt spid="16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1"/>
          <p:cNvSpPr txBox="1"/>
          <p:nvPr>
            <p:ph type="title"/>
          </p:nvPr>
        </p:nvSpPr>
        <p:spPr>
          <a:xfrm>
            <a:off x="83100" y="-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 1: Sentiment Distribution and Degree Alternation</a:t>
            </a:r>
            <a:endParaRPr/>
          </a:p>
        </p:txBody>
      </p:sp>
      <p:sp>
        <p:nvSpPr>
          <p:cNvPr id="177" name="Google Shape;177;p21"/>
          <p:cNvSpPr txBox="1"/>
          <p:nvPr>
            <p:ph idx="2" type="body"/>
          </p:nvPr>
        </p:nvSpPr>
        <p:spPr>
          <a:xfrm>
            <a:off x="5270625" y="784400"/>
            <a:ext cx="3692400" cy="373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Taking Actualite newspaper as an example, after 2021 M23 rebel attack:</a:t>
            </a:r>
            <a:endParaRPr sz="1400"/>
          </a:p>
          <a:p>
            <a:pPr indent="-317500" lvl="0" marL="457200" rtl="0" algn="l">
              <a:lnSpc>
                <a:spcPct val="150000"/>
              </a:lnSpc>
              <a:spcBef>
                <a:spcPts val="1200"/>
              </a:spcBef>
              <a:spcAft>
                <a:spcPts val="0"/>
              </a:spcAft>
              <a:buSzPts val="1400"/>
              <a:buChar char="❖"/>
            </a:pPr>
            <a:r>
              <a:rPr lang="en" sz="1400"/>
              <a:t>The number of articles representing fear and anger had a surge in 2022 and continued to decrease following the time. </a:t>
            </a:r>
            <a:endParaRPr sz="1400"/>
          </a:p>
          <a:p>
            <a:pPr indent="-317500" lvl="0" marL="457200" rtl="0" algn="l">
              <a:lnSpc>
                <a:spcPct val="150000"/>
              </a:lnSpc>
              <a:spcBef>
                <a:spcPts val="0"/>
              </a:spcBef>
              <a:spcAft>
                <a:spcPts val="0"/>
              </a:spcAft>
              <a:buSzPts val="1400"/>
              <a:buChar char="❖"/>
            </a:pPr>
            <a:r>
              <a:rPr lang="en" sz="1400"/>
              <a:t>The degrees of fear </a:t>
            </a:r>
            <a:r>
              <a:rPr lang="en" sz="1400"/>
              <a:t>and</a:t>
            </a:r>
            <a:r>
              <a:rPr lang="en" sz="1400"/>
              <a:t> anger remains small changes from 2022 to 2024. </a:t>
            </a:r>
            <a:endParaRPr sz="1400"/>
          </a:p>
          <a:p>
            <a:pPr indent="-317500" lvl="0" marL="457200" rtl="0" algn="l">
              <a:lnSpc>
                <a:spcPct val="150000"/>
              </a:lnSpc>
              <a:spcBef>
                <a:spcPts val="0"/>
              </a:spcBef>
              <a:spcAft>
                <a:spcPts val="0"/>
              </a:spcAft>
              <a:buSzPts val="1400"/>
              <a:buChar char="❖"/>
            </a:pPr>
            <a:r>
              <a:rPr lang="en" sz="1400"/>
              <a:t>The sadness degree had an increasing trend from 2022 to 2024.</a:t>
            </a:r>
            <a:endParaRPr sz="1400"/>
          </a:p>
        </p:txBody>
      </p:sp>
      <p:sp>
        <p:nvSpPr>
          <p:cNvPr id="178" name="Google Shape;178;p21"/>
          <p:cNvSpPr txBox="1"/>
          <p:nvPr>
            <p:ph idx="12" type="sldNum"/>
          </p:nvPr>
        </p:nvSpPr>
        <p:spPr>
          <a:xfrm>
            <a:off x="7643488" y="4663225"/>
            <a:ext cx="13776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79" name="Google Shape;179;p21"/>
          <p:cNvPicPr preferRelativeResize="0"/>
          <p:nvPr/>
        </p:nvPicPr>
        <p:blipFill>
          <a:blip r:embed="rId3">
            <a:alphaModFix/>
          </a:blip>
          <a:stretch>
            <a:fillRect/>
          </a:stretch>
        </p:blipFill>
        <p:spPr>
          <a:xfrm>
            <a:off x="160750" y="2836325"/>
            <a:ext cx="5239235" cy="2099449"/>
          </a:xfrm>
          <a:prstGeom prst="rect">
            <a:avLst/>
          </a:prstGeom>
          <a:noFill/>
          <a:ln>
            <a:noFill/>
          </a:ln>
        </p:spPr>
      </p:pic>
      <p:pic>
        <p:nvPicPr>
          <p:cNvPr id="180" name="Google Shape;180;p21"/>
          <p:cNvPicPr preferRelativeResize="0"/>
          <p:nvPr/>
        </p:nvPicPr>
        <p:blipFill>
          <a:blip r:embed="rId4">
            <a:alphaModFix/>
          </a:blip>
          <a:stretch>
            <a:fillRect/>
          </a:stretch>
        </p:blipFill>
        <p:spPr>
          <a:xfrm>
            <a:off x="478250" y="560513"/>
            <a:ext cx="4320676" cy="2099450"/>
          </a:xfrm>
          <a:prstGeom prst="rect">
            <a:avLst/>
          </a:prstGeom>
          <a:noFill/>
          <a:ln>
            <a:noFill/>
          </a:ln>
        </p:spPr>
      </p:pic>
      <p:cxnSp>
        <p:nvCxnSpPr>
          <p:cNvPr id="181" name="Google Shape;181;p21"/>
          <p:cNvCxnSpPr/>
          <p:nvPr/>
        </p:nvCxnSpPr>
        <p:spPr>
          <a:xfrm>
            <a:off x="442125" y="2742300"/>
            <a:ext cx="4603800" cy="11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77"/>
                                        </p:tgtEl>
                                        <p:attrNameLst>
                                          <p:attrName>style.visibility</p:attrName>
                                        </p:attrNameLst>
                                      </p:cBhvr>
                                      <p:to>
                                        <p:strVal val="visible"/>
                                      </p:to>
                                    </p:set>
                                    <p:anim calcmode="lin" valueType="num">
                                      <p:cBhvr additive="base">
                                        <p:cTn dur="1000"/>
                                        <p:tgtEl>
                                          <p:spTgt spid="17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